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Average" panose="020B0604020202020204" charset="0"/>
      <p:regular r:id="rId14"/>
    </p:embeddedFont>
    <p:embeddedFont>
      <p:font typeface="Oswald" panose="00000500000000000000" pitchFamily="2" charset="0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7" d="100"/>
          <a:sy n="137" d="100"/>
        </p:scale>
        <p:origin x="25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gif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4ee2c98e8c_0_4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4ee2c98e8c_0_4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4ee2c98e8c_0_4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4ee2c98e8c_0_4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ee2c98e8c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4ee2c98e8c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4ee2c98e8c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4ee2c98e8c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ee2c98e8c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ee2c98e8c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4ee2c98e8c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4ee2c98e8c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a7877808b3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a7877808b3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ee2c98e8c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ee2c98e8c_0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4ee2c98e8c_0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4ee2c98e8c_0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4ee2c98e8c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4ee2c98e8c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loyd_Warshal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n.wikipedia.org/wiki/A*_search_algorith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/>
        </p:nvSpPr>
        <p:spPr>
          <a:xfrm>
            <a:off x="671250" y="1752500"/>
            <a:ext cx="7801500" cy="9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Graph Theory 3</a:t>
            </a:r>
            <a:endParaRPr sz="4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671250" y="3174875"/>
            <a:ext cx="7801500" cy="6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Shortest Path</a:t>
            </a:r>
            <a:endParaRPr sz="24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61" name="Google Shape;61;p13"/>
          <p:cNvSpPr/>
          <p:nvPr/>
        </p:nvSpPr>
        <p:spPr>
          <a:xfrm>
            <a:off x="1124250" y="1691975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3"/>
          <p:cNvSpPr/>
          <p:nvPr/>
        </p:nvSpPr>
        <p:spPr>
          <a:xfrm>
            <a:off x="389500" y="1537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3"/>
          <p:cNvSpPr/>
          <p:nvPr/>
        </p:nvSpPr>
        <p:spPr>
          <a:xfrm>
            <a:off x="2538000" y="352825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3"/>
          <p:cNvSpPr/>
          <p:nvPr/>
        </p:nvSpPr>
        <p:spPr>
          <a:xfrm>
            <a:off x="314250" y="2913775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3"/>
          <p:cNvSpPr/>
          <p:nvPr/>
        </p:nvSpPr>
        <p:spPr>
          <a:xfrm>
            <a:off x="1831100" y="321346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3"/>
          <p:cNvSpPr/>
          <p:nvPr/>
        </p:nvSpPr>
        <p:spPr>
          <a:xfrm>
            <a:off x="1615800" y="448685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3"/>
          <p:cNvSpPr/>
          <p:nvPr/>
        </p:nvSpPr>
        <p:spPr>
          <a:xfrm>
            <a:off x="5500550" y="1537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3"/>
          <p:cNvSpPr/>
          <p:nvPr/>
        </p:nvSpPr>
        <p:spPr>
          <a:xfrm>
            <a:off x="4828475" y="10493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3"/>
          <p:cNvSpPr/>
          <p:nvPr/>
        </p:nvSpPr>
        <p:spPr>
          <a:xfrm>
            <a:off x="7562525" y="551875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3"/>
          <p:cNvSpPr/>
          <p:nvPr/>
        </p:nvSpPr>
        <p:spPr>
          <a:xfrm>
            <a:off x="8685450" y="17669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3"/>
          <p:cNvSpPr/>
          <p:nvPr/>
        </p:nvSpPr>
        <p:spPr>
          <a:xfrm>
            <a:off x="7920725" y="2555575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3"/>
          <p:cNvSpPr/>
          <p:nvPr/>
        </p:nvSpPr>
        <p:spPr>
          <a:xfrm>
            <a:off x="8491350" y="46149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3"/>
          <p:cNvSpPr/>
          <p:nvPr/>
        </p:nvSpPr>
        <p:spPr>
          <a:xfrm>
            <a:off x="6991400" y="37107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3"/>
          <p:cNvSpPr/>
          <p:nvPr/>
        </p:nvSpPr>
        <p:spPr>
          <a:xfrm>
            <a:off x="5657175" y="446516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3"/>
          <p:cNvSpPr/>
          <p:nvPr/>
        </p:nvSpPr>
        <p:spPr>
          <a:xfrm>
            <a:off x="3392450" y="42860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3"/>
          <p:cNvSpPr/>
          <p:nvPr/>
        </p:nvSpPr>
        <p:spPr>
          <a:xfrm>
            <a:off x="261700" y="47430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3"/>
          <p:cNvSpPr/>
          <p:nvPr/>
        </p:nvSpPr>
        <p:spPr>
          <a:xfrm>
            <a:off x="-495900" y="1972325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3"/>
          <p:cNvSpPr/>
          <p:nvPr/>
        </p:nvSpPr>
        <p:spPr>
          <a:xfrm>
            <a:off x="9458275" y="3609275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3"/>
          <p:cNvSpPr/>
          <p:nvPr/>
        </p:nvSpPr>
        <p:spPr>
          <a:xfrm>
            <a:off x="9206300" y="-105125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" name="Google Shape;80;p13"/>
          <p:cNvCxnSpPr>
            <a:stCxn id="77" idx="6"/>
            <a:endCxn id="61" idx="2"/>
          </p:cNvCxnSpPr>
          <p:nvPr/>
        </p:nvCxnSpPr>
        <p:spPr>
          <a:xfrm rot="10800000" flipH="1">
            <a:off x="-137700" y="1871225"/>
            <a:ext cx="1262100" cy="2802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" name="Google Shape;81;p13"/>
          <p:cNvCxnSpPr>
            <a:stCxn id="62" idx="5"/>
            <a:endCxn id="61" idx="1"/>
          </p:cNvCxnSpPr>
          <p:nvPr/>
        </p:nvCxnSpPr>
        <p:spPr>
          <a:xfrm>
            <a:off x="695243" y="459443"/>
            <a:ext cx="481500" cy="12849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" name="Google Shape;82;p13"/>
          <p:cNvCxnSpPr>
            <a:stCxn id="62" idx="6"/>
            <a:endCxn id="63" idx="2"/>
          </p:cNvCxnSpPr>
          <p:nvPr/>
        </p:nvCxnSpPr>
        <p:spPr>
          <a:xfrm>
            <a:off x="747700" y="332800"/>
            <a:ext cx="1790400" cy="1992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13"/>
          <p:cNvCxnSpPr>
            <a:stCxn id="61" idx="7"/>
            <a:endCxn id="63" idx="3"/>
          </p:cNvCxnSpPr>
          <p:nvPr/>
        </p:nvCxnSpPr>
        <p:spPr>
          <a:xfrm rot="10800000" flipH="1">
            <a:off x="1429993" y="658432"/>
            <a:ext cx="1160400" cy="10860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13"/>
          <p:cNvCxnSpPr>
            <a:stCxn id="63" idx="6"/>
            <a:endCxn id="67" idx="2"/>
          </p:cNvCxnSpPr>
          <p:nvPr/>
        </p:nvCxnSpPr>
        <p:spPr>
          <a:xfrm rot="10800000" flipH="1">
            <a:off x="2896200" y="332725"/>
            <a:ext cx="2604300" cy="1992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13"/>
          <p:cNvCxnSpPr>
            <a:endCxn id="69" idx="2"/>
          </p:cNvCxnSpPr>
          <p:nvPr/>
        </p:nvCxnSpPr>
        <p:spPr>
          <a:xfrm>
            <a:off x="5858825" y="332875"/>
            <a:ext cx="1703700" cy="3981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13"/>
          <p:cNvCxnSpPr>
            <a:stCxn id="68" idx="7"/>
            <a:endCxn id="67" idx="3"/>
          </p:cNvCxnSpPr>
          <p:nvPr/>
        </p:nvCxnSpPr>
        <p:spPr>
          <a:xfrm rot="10800000" flipH="1">
            <a:off x="5134218" y="459457"/>
            <a:ext cx="418800" cy="6423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" name="Google Shape;87;p13"/>
          <p:cNvCxnSpPr>
            <a:stCxn id="63" idx="5"/>
            <a:endCxn id="68" idx="2"/>
          </p:cNvCxnSpPr>
          <p:nvPr/>
        </p:nvCxnSpPr>
        <p:spPr>
          <a:xfrm>
            <a:off x="2843743" y="658568"/>
            <a:ext cx="1984800" cy="5697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3"/>
          <p:cNvCxnSpPr>
            <a:stCxn id="69" idx="5"/>
            <a:endCxn id="70" idx="1"/>
          </p:cNvCxnSpPr>
          <p:nvPr/>
        </p:nvCxnSpPr>
        <p:spPr>
          <a:xfrm>
            <a:off x="7868268" y="857618"/>
            <a:ext cx="869700" cy="9618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Google Shape;89;p13"/>
          <p:cNvCxnSpPr>
            <a:stCxn id="71" idx="7"/>
            <a:endCxn id="70" idx="3"/>
          </p:cNvCxnSpPr>
          <p:nvPr/>
        </p:nvCxnSpPr>
        <p:spPr>
          <a:xfrm rot="10800000" flipH="1">
            <a:off x="8226468" y="2072532"/>
            <a:ext cx="511500" cy="5355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90;p13"/>
          <p:cNvCxnSpPr>
            <a:endCxn id="71" idx="0"/>
          </p:cNvCxnSpPr>
          <p:nvPr/>
        </p:nvCxnSpPr>
        <p:spPr>
          <a:xfrm>
            <a:off x="7741625" y="910075"/>
            <a:ext cx="358200" cy="16455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Google Shape;91;p13"/>
          <p:cNvCxnSpPr>
            <a:endCxn id="71" idx="1"/>
          </p:cNvCxnSpPr>
          <p:nvPr/>
        </p:nvCxnSpPr>
        <p:spPr>
          <a:xfrm>
            <a:off x="5806282" y="459432"/>
            <a:ext cx="2166900" cy="21486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" name="Google Shape;92;p13"/>
          <p:cNvCxnSpPr>
            <a:endCxn id="64" idx="7"/>
          </p:cNvCxnSpPr>
          <p:nvPr/>
        </p:nvCxnSpPr>
        <p:spPr>
          <a:xfrm flipH="1">
            <a:off x="619993" y="1997832"/>
            <a:ext cx="556800" cy="9684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Google Shape;93;p13"/>
          <p:cNvCxnSpPr>
            <a:stCxn id="77" idx="5"/>
            <a:endCxn id="64" idx="1"/>
          </p:cNvCxnSpPr>
          <p:nvPr/>
        </p:nvCxnSpPr>
        <p:spPr>
          <a:xfrm>
            <a:off x="-190157" y="2278068"/>
            <a:ext cx="556800" cy="6882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" name="Google Shape;94;p13"/>
          <p:cNvCxnSpPr>
            <a:stCxn id="69" idx="7"/>
            <a:endCxn id="79" idx="2"/>
          </p:cNvCxnSpPr>
          <p:nvPr/>
        </p:nvCxnSpPr>
        <p:spPr>
          <a:xfrm rot="10800000" flipH="1">
            <a:off x="7868268" y="73932"/>
            <a:ext cx="1338000" cy="5304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13"/>
          <p:cNvCxnSpPr>
            <a:stCxn id="70" idx="0"/>
            <a:endCxn id="79" idx="3"/>
          </p:cNvCxnSpPr>
          <p:nvPr/>
        </p:nvCxnSpPr>
        <p:spPr>
          <a:xfrm rot="10800000" flipH="1">
            <a:off x="8864550" y="200600"/>
            <a:ext cx="394200" cy="15663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13"/>
          <p:cNvCxnSpPr>
            <a:stCxn id="76" idx="6"/>
            <a:endCxn id="66" idx="2"/>
          </p:cNvCxnSpPr>
          <p:nvPr/>
        </p:nvCxnSpPr>
        <p:spPr>
          <a:xfrm rot="10800000" flipH="1">
            <a:off x="619900" y="4665900"/>
            <a:ext cx="996000" cy="2562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97;p13"/>
          <p:cNvCxnSpPr>
            <a:stCxn id="66" idx="0"/>
            <a:endCxn id="65" idx="4"/>
          </p:cNvCxnSpPr>
          <p:nvPr/>
        </p:nvCxnSpPr>
        <p:spPr>
          <a:xfrm rot="10800000" flipH="1">
            <a:off x="1794900" y="3571550"/>
            <a:ext cx="215400" cy="9153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13"/>
          <p:cNvCxnSpPr>
            <a:stCxn id="65" idx="5"/>
            <a:endCxn id="75" idx="1"/>
          </p:cNvCxnSpPr>
          <p:nvPr/>
        </p:nvCxnSpPr>
        <p:spPr>
          <a:xfrm>
            <a:off x="2136843" y="3519205"/>
            <a:ext cx="1308000" cy="8193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99;p13"/>
          <p:cNvCxnSpPr>
            <a:stCxn id="66" idx="6"/>
            <a:endCxn id="75" idx="2"/>
          </p:cNvCxnSpPr>
          <p:nvPr/>
        </p:nvCxnSpPr>
        <p:spPr>
          <a:xfrm rot="10800000" flipH="1">
            <a:off x="1974000" y="4464950"/>
            <a:ext cx="1418400" cy="2010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" name="Google Shape;100;p13"/>
          <p:cNvCxnSpPr>
            <a:stCxn id="64" idx="6"/>
            <a:endCxn id="65" idx="2"/>
          </p:cNvCxnSpPr>
          <p:nvPr/>
        </p:nvCxnSpPr>
        <p:spPr>
          <a:xfrm>
            <a:off x="672450" y="3092875"/>
            <a:ext cx="1158600" cy="2997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" name="Google Shape;101;p13"/>
          <p:cNvCxnSpPr>
            <a:stCxn id="61" idx="5"/>
            <a:endCxn id="65" idx="1"/>
          </p:cNvCxnSpPr>
          <p:nvPr/>
        </p:nvCxnSpPr>
        <p:spPr>
          <a:xfrm>
            <a:off x="1429993" y="1997718"/>
            <a:ext cx="453600" cy="12681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" name="Google Shape;102;p13"/>
          <p:cNvSpPr/>
          <p:nvPr/>
        </p:nvSpPr>
        <p:spPr>
          <a:xfrm>
            <a:off x="4221975" y="-8743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3"/>
          <p:cNvSpPr/>
          <p:nvPr/>
        </p:nvSpPr>
        <p:spPr>
          <a:xfrm>
            <a:off x="1740150" y="58950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4" name="Google Shape;104;p13"/>
          <p:cNvCxnSpPr>
            <a:endCxn id="103" idx="0"/>
          </p:cNvCxnSpPr>
          <p:nvPr/>
        </p:nvCxnSpPr>
        <p:spPr>
          <a:xfrm>
            <a:off x="1794750" y="4845000"/>
            <a:ext cx="124500" cy="10500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13"/>
          <p:cNvCxnSpPr>
            <a:endCxn id="63" idx="7"/>
          </p:cNvCxnSpPr>
          <p:nvPr/>
        </p:nvCxnSpPr>
        <p:spPr>
          <a:xfrm flipH="1">
            <a:off x="2843743" y="-317118"/>
            <a:ext cx="1455600" cy="7224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106;p13"/>
          <p:cNvCxnSpPr>
            <a:endCxn id="67" idx="1"/>
          </p:cNvCxnSpPr>
          <p:nvPr/>
        </p:nvCxnSpPr>
        <p:spPr>
          <a:xfrm>
            <a:off x="4401007" y="-516243"/>
            <a:ext cx="1152000" cy="7224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3"/>
          <p:cNvCxnSpPr>
            <a:stCxn id="75" idx="6"/>
            <a:endCxn id="74" idx="2"/>
          </p:cNvCxnSpPr>
          <p:nvPr/>
        </p:nvCxnSpPr>
        <p:spPr>
          <a:xfrm>
            <a:off x="3750650" y="4465100"/>
            <a:ext cx="1906500" cy="1791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3"/>
          <p:cNvCxnSpPr>
            <a:stCxn id="74" idx="6"/>
            <a:endCxn id="73" idx="3"/>
          </p:cNvCxnSpPr>
          <p:nvPr/>
        </p:nvCxnSpPr>
        <p:spPr>
          <a:xfrm rot="10800000" flipH="1">
            <a:off x="6015375" y="4016363"/>
            <a:ext cx="1028400" cy="6279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" name="Google Shape;109;p13"/>
          <p:cNvCxnSpPr>
            <a:stCxn id="73" idx="7"/>
            <a:endCxn id="71" idx="3"/>
          </p:cNvCxnSpPr>
          <p:nvPr/>
        </p:nvCxnSpPr>
        <p:spPr>
          <a:xfrm rot="10800000" flipH="1">
            <a:off x="7297143" y="2861357"/>
            <a:ext cx="675900" cy="9018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3"/>
          <p:cNvCxnSpPr>
            <a:stCxn id="73" idx="5"/>
            <a:endCxn id="72" idx="1"/>
          </p:cNvCxnSpPr>
          <p:nvPr/>
        </p:nvCxnSpPr>
        <p:spPr>
          <a:xfrm>
            <a:off x="7297143" y="4016443"/>
            <a:ext cx="1246800" cy="6510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" name="Google Shape;111;p13"/>
          <p:cNvSpPr/>
          <p:nvPr/>
        </p:nvSpPr>
        <p:spPr>
          <a:xfrm>
            <a:off x="4828475" y="5698275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3"/>
          <p:cNvSpPr/>
          <p:nvPr/>
        </p:nvSpPr>
        <p:spPr>
          <a:xfrm>
            <a:off x="6246025" y="55368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3" name="Google Shape;113;p13"/>
          <p:cNvCxnSpPr>
            <a:endCxn id="74" idx="3"/>
          </p:cNvCxnSpPr>
          <p:nvPr/>
        </p:nvCxnSpPr>
        <p:spPr>
          <a:xfrm rot="10800000" flipH="1">
            <a:off x="5343332" y="4770905"/>
            <a:ext cx="366300" cy="9051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" name="Google Shape;114;p13"/>
          <p:cNvCxnSpPr>
            <a:stCxn id="74" idx="5"/>
            <a:endCxn id="112" idx="1"/>
          </p:cNvCxnSpPr>
          <p:nvPr/>
        </p:nvCxnSpPr>
        <p:spPr>
          <a:xfrm>
            <a:off x="5962918" y="4770905"/>
            <a:ext cx="335700" cy="818400"/>
          </a:xfrm>
          <a:prstGeom prst="straightConnector1">
            <a:avLst/>
          </a:prstGeom>
          <a:noFill/>
          <a:ln w="1905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13"/>
          <p:cNvCxnSpPr>
            <a:endCxn id="78" idx="3"/>
          </p:cNvCxnSpPr>
          <p:nvPr/>
        </p:nvCxnSpPr>
        <p:spPr>
          <a:xfrm rot="10800000" flipH="1">
            <a:off x="8797032" y="3915018"/>
            <a:ext cx="713700" cy="752400"/>
          </a:xfrm>
          <a:prstGeom prst="straightConnector1">
            <a:avLst/>
          </a:prstGeom>
          <a:noFill/>
          <a:ln w="19050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6" name="Google Shape;116;p13"/>
          <p:cNvCxnSpPr>
            <a:endCxn id="78" idx="1"/>
          </p:cNvCxnSpPr>
          <p:nvPr/>
        </p:nvCxnSpPr>
        <p:spPr>
          <a:xfrm>
            <a:off x="8226432" y="2861332"/>
            <a:ext cx="1284300" cy="800400"/>
          </a:xfrm>
          <a:prstGeom prst="straightConnector1">
            <a:avLst/>
          </a:prstGeom>
          <a:noFill/>
          <a:ln w="19050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1647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Goodbye</a:t>
            </a:r>
            <a:endParaRPr/>
          </a:p>
        </p:txBody>
      </p:sp>
      <p:sp>
        <p:nvSpPr>
          <p:cNvPr id="405" name="Google Shape;405;p22"/>
          <p:cNvSpPr txBox="1">
            <a:spLocks noGrp="1"/>
          </p:cNvSpPr>
          <p:nvPr>
            <p:ph type="body" idx="1"/>
          </p:nvPr>
        </p:nvSpPr>
        <p:spPr>
          <a:xfrm>
            <a:off x="1037325" y="1067863"/>
            <a:ext cx="3616200" cy="14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F3F3F3"/>
                </a:solidFill>
              </a:rPr>
              <a:t>It’s the last course I’m teaching because I’m moving to </a:t>
            </a:r>
            <a:r>
              <a:rPr lang="fr" sz="1600">
                <a:solidFill>
                  <a:srgbClr val="FFD966"/>
                </a:solidFill>
              </a:rPr>
              <a:t>Scotland</a:t>
            </a:r>
            <a:r>
              <a:rPr lang="fr" sz="1600">
                <a:solidFill>
                  <a:srgbClr val="F3F3F3"/>
                </a:solidFill>
              </a:rPr>
              <a:t> on wednesday</a:t>
            </a:r>
            <a:endParaRPr sz="160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fr" sz="1600">
                <a:solidFill>
                  <a:srgbClr val="F3F3F3"/>
                </a:solidFill>
              </a:rPr>
              <a:t>Good bye, and the adventure with INSAlgo continues! ;)</a:t>
            </a:r>
            <a:endParaRPr sz="1600">
              <a:solidFill>
                <a:srgbClr val="F3F3F3"/>
              </a:solidFill>
            </a:endParaRPr>
          </a:p>
        </p:txBody>
      </p:sp>
      <p:pic>
        <p:nvPicPr>
          <p:cNvPr id="406" name="Google Shape;40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8000" y="2753050"/>
            <a:ext cx="2814819" cy="2243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775" y="2753050"/>
            <a:ext cx="3364664" cy="224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10275" y="147325"/>
            <a:ext cx="3538551" cy="2363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2374" y="2753050"/>
            <a:ext cx="1486443" cy="224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23"/>
          <p:cNvSpPr txBox="1">
            <a:spLocks noGrp="1"/>
          </p:cNvSpPr>
          <p:nvPr>
            <p:ph type="title"/>
          </p:nvPr>
        </p:nvSpPr>
        <p:spPr>
          <a:xfrm>
            <a:off x="295350" y="445025"/>
            <a:ext cx="200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Credits</a:t>
            </a:r>
            <a:endParaRPr/>
          </a:p>
        </p:txBody>
      </p:sp>
      <p:sp>
        <p:nvSpPr>
          <p:cNvPr id="415" name="Google Shape;415;p23"/>
          <p:cNvSpPr txBox="1">
            <a:spLocks noGrp="1"/>
          </p:cNvSpPr>
          <p:nvPr>
            <p:ph type="body" idx="1"/>
          </p:nvPr>
        </p:nvSpPr>
        <p:spPr>
          <a:xfrm>
            <a:off x="2260500" y="1911900"/>
            <a:ext cx="4623000" cy="13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>
                <a:solidFill>
                  <a:srgbClr val="F3F3F3"/>
                </a:solidFill>
              </a:rPr>
              <a:t>Slides: Louis Sugy for INSAlgo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>
                <a:solidFill>
                  <a:srgbClr val="F3F3F3"/>
                </a:solidFill>
              </a:rPr>
              <a:t>GIFs</a:t>
            </a:r>
            <a:r>
              <a:rPr lang="fr-FR" dirty="0">
                <a:solidFill>
                  <a:srgbClr val="F3F3F3"/>
                </a:solidFill>
              </a:rPr>
              <a:t>: </a:t>
            </a:r>
            <a:r>
              <a:rPr lang="fr-FR" dirty="0" err="1">
                <a:solidFill>
                  <a:srgbClr val="F3F3F3"/>
                </a:solidFill>
              </a:rPr>
              <a:t>Lecorché</a:t>
            </a:r>
            <a:r>
              <a:rPr lang="fr-FR" dirty="0">
                <a:solidFill>
                  <a:srgbClr val="F3F3F3"/>
                </a:solidFill>
              </a:rPr>
              <a:t> Adriaan for </a:t>
            </a:r>
            <a:r>
              <a:rPr lang="fr-FR" dirty="0" err="1">
                <a:solidFill>
                  <a:srgbClr val="F3F3F3"/>
                </a:solidFill>
              </a:rPr>
              <a:t>INSAlgo</a:t>
            </a: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4"/>
          <p:cNvSpPr txBox="1"/>
          <p:nvPr/>
        </p:nvSpPr>
        <p:spPr>
          <a:xfrm>
            <a:off x="311700" y="445025"/>
            <a:ext cx="374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Last time</a:t>
            </a:r>
            <a:endParaRPr sz="3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2" name="Google Shape;122;p14"/>
          <p:cNvSpPr txBox="1"/>
          <p:nvPr/>
        </p:nvSpPr>
        <p:spPr>
          <a:xfrm>
            <a:off x="722225" y="1607400"/>
            <a:ext cx="3940500" cy="30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We are given a connected graph which edges all have the same weight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→ find the shortest path that connects two given nodes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(on this graph, in blue - its length is 5)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/!\ Multiple shortest paths are possible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3" name="Google Shape;123;p14"/>
          <p:cNvSpPr/>
          <p:nvPr/>
        </p:nvSpPr>
        <p:spPr>
          <a:xfrm>
            <a:off x="6484350" y="22034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4"/>
          <p:cNvSpPr/>
          <p:nvPr/>
        </p:nvSpPr>
        <p:spPr>
          <a:xfrm>
            <a:off x="5766175" y="301233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4"/>
          <p:cNvSpPr/>
          <p:nvPr/>
        </p:nvSpPr>
        <p:spPr>
          <a:xfrm>
            <a:off x="5414950" y="16414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4"/>
          <p:cNvSpPr/>
          <p:nvPr/>
        </p:nvSpPr>
        <p:spPr>
          <a:xfrm>
            <a:off x="7396300" y="17047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7" name="Google Shape;127;p14"/>
          <p:cNvCxnSpPr>
            <a:stCxn id="125" idx="4"/>
            <a:endCxn id="124" idx="1"/>
          </p:cNvCxnSpPr>
          <p:nvPr/>
        </p:nvCxnSpPr>
        <p:spPr>
          <a:xfrm>
            <a:off x="5594050" y="1999600"/>
            <a:ext cx="224700" cy="10653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" name="Google Shape;128;p14"/>
          <p:cNvCxnSpPr>
            <a:stCxn id="125" idx="5"/>
            <a:endCxn id="123" idx="2"/>
          </p:cNvCxnSpPr>
          <p:nvPr/>
        </p:nvCxnSpPr>
        <p:spPr>
          <a:xfrm>
            <a:off x="5720693" y="1947143"/>
            <a:ext cx="763800" cy="4353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" name="Google Shape;129;p14"/>
          <p:cNvCxnSpPr>
            <a:stCxn id="123" idx="3"/>
            <a:endCxn id="124" idx="7"/>
          </p:cNvCxnSpPr>
          <p:nvPr/>
        </p:nvCxnSpPr>
        <p:spPr>
          <a:xfrm flipH="1">
            <a:off x="6071807" y="2509143"/>
            <a:ext cx="465000" cy="5556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4"/>
          <p:cNvCxnSpPr>
            <a:stCxn id="123" idx="6"/>
            <a:endCxn id="126" idx="3"/>
          </p:cNvCxnSpPr>
          <p:nvPr/>
        </p:nvCxnSpPr>
        <p:spPr>
          <a:xfrm rot="10800000" flipH="1">
            <a:off x="6842550" y="2010500"/>
            <a:ext cx="606300" cy="3720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" name="Google Shape;131;p14"/>
          <p:cNvSpPr/>
          <p:nvPr/>
        </p:nvSpPr>
        <p:spPr>
          <a:xfrm>
            <a:off x="6469400" y="86588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4"/>
          <p:cNvSpPr/>
          <p:nvPr/>
        </p:nvSpPr>
        <p:spPr>
          <a:xfrm>
            <a:off x="8362175" y="16414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3" name="Google Shape;133;p14"/>
          <p:cNvCxnSpPr>
            <a:stCxn id="126" idx="1"/>
            <a:endCxn id="131" idx="5"/>
          </p:cNvCxnSpPr>
          <p:nvPr/>
        </p:nvCxnSpPr>
        <p:spPr>
          <a:xfrm rot="10800000">
            <a:off x="6775257" y="1171570"/>
            <a:ext cx="673500" cy="5856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" name="Google Shape;134;p14"/>
          <p:cNvCxnSpPr>
            <a:stCxn id="126" idx="6"/>
            <a:endCxn id="132" idx="2"/>
          </p:cNvCxnSpPr>
          <p:nvPr/>
        </p:nvCxnSpPr>
        <p:spPr>
          <a:xfrm rot="10800000" flipH="1">
            <a:off x="7754500" y="1820513"/>
            <a:ext cx="607800" cy="633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5" name="Google Shape;135;p14"/>
          <p:cNvSpPr/>
          <p:nvPr/>
        </p:nvSpPr>
        <p:spPr>
          <a:xfrm>
            <a:off x="5915275" y="29103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6" name="Google Shape;136;p14"/>
          <p:cNvCxnSpPr>
            <a:stCxn id="135" idx="5"/>
            <a:endCxn id="131" idx="1"/>
          </p:cNvCxnSpPr>
          <p:nvPr/>
        </p:nvCxnSpPr>
        <p:spPr>
          <a:xfrm>
            <a:off x="6221018" y="596780"/>
            <a:ext cx="300900" cy="3216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7" name="Google Shape;137;p14"/>
          <p:cNvSpPr/>
          <p:nvPr/>
        </p:nvSpPr>
        <p:spPr>
          <a:xfrm>
            <a:off x="7396300" y="26508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4"/>
          <p:cNvSpPr/>
          <p:nvPr/>
        </p:nvSpPr>
        <p:spPr>
          <a:xfrm>
            <a:off x="8275725" y="333618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4"/>
          <p:cNvSpPr/>
          <p:nvPr/>
        </p:nvSpPr>
        <p:spPr>
          <a:xfrm>
            <a:off x="6827600" y="34053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4"/>
          <p:cNvSpPr/>
          <p:nvPr/>
        </p:nvSpPr>
        <p:spPr>
          <a:xfrm>
            <a:off x="6192375" y="41885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1" name="Google Shape;141;p14"/>
          <p:cNvCxnSpPr>
            <a:stCxn id="137" idx="0"/>
            <a:endCxn id="126" idx="4"/>
          </p:cNvCxnSpPr>
          <p:nvPr/>
        </p:nvCxnSpPr>
        <p:spPr>
          <a:xfrm rot="10800000">
            <a:off x="7575400" y="2062813"/>
            <a:ext cx="0" cy="5880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" name="Google Shape;142;p14"/>
          <p:cNvCxnSpPr>
            <a:stCxn id="140" idx="7"/>
            <a:endCxn id="139" idx="3"/>
          </p:cNvCxnSpPr>
          <p:nvPr/>
        </p:nvCxnSpPr>
        <p:spPr>
          <a:xfrm rot="10800000" flipH="1">
            <a:off x="6498118" y="3711170"/>
            <a:ext cx="381900" cy="5298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" name="Google Shape;143;p14"/>
          <p:cNvCxnSpPr>
            <a:endCxn id="137" idx="3"/>
          </p:cNvCxnSpPr>
          <p:nvPr/>
        </p:nvCxnSpPr>
        <p:spPr>
          <a:xfrm rot="10800000" flipH="1">
            <a:off x="7133457" y="2956555"/>
            <a:ext cx="315300" cy="5013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Google Shape;144;p14"/>
          <p:cNvSpPr/>
          <p:nvPr/>
        </p:nvSpPr>
        <p:spPr>
          <a:xfrm>
            <a:off x="7806950" y="456886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5" name="Google Shape;145;p14"/>
          <p:cNvCxnSpPr>
            <a:endCxn id="138" idx="1"/>
          </p:cNvCxnSpPr>
          <p:nvPr/>
        </p:nvCxnSpPr>
        <p:spPr>
          <a:xfrm>
            <a:off x="7702082" y="2956645"/>
            <a:ext cx="626100" cy="4320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" name="Google Shape;146;p14"/>
          <p:cNvCxnSpPr>
            <a:endCxn id="138" idx="2"/>
          </p:cNvCxnSpPr>
          <p:nvPr/>
        </p:nvCxnSpPr>
        <p:spPr>
          <a:xfrm rot="10800000" flipH="1">
            <a:off x="7185825" y="3515288"/>
            <a:ext cx="1089900" cy="690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" name="Google Shape;147;p14"/>
          <p:cNvCxnSpPr>
            <a:stCxn id="144" idx="1"/>
            <a:endCxn id="139" idx="5"/>
          </p:cNvCxnSpPr>
          <p:nvPr/>
        </p:nvCxnSpPr>
        <p:spPr>
          <a:xfrm rot="10800000">
            <a:off x="7133407" y="3711120"/>
            <a:ext cx="726000" cy="9102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4"/>
          <p:cNvCxnSpPr>
            <a:stCxn id="125" idx="7"/>
            <a:endCxn id="131" idx="3"/>
          </p:cNvCxnSpPr>
          <p:nvPr/>
        </p:nvCxnSpPr>
        <p:spPr>
          <a:xfrm rot="10800000" flipH="1">
            <a:off x="5720693" y="1171557"/>
            <a:ext cx="801300" cy="5223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4"/>
          <p:cNvCxnSpPr>
            <a:stCxn id="124" idx="5"/>
            <a:endCxn id="139" idx="2"/>
          </p:cNvCxnSpPr>
          <p:nvPr/>
        </p:nvCxnSpPr>
        <p:spPr>
          <a:xfrm>
            <a:off x="6071918" y="3318080"/>
            <a:ext cx="755700" cy="2664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" name="Google Shape;150;p14"/>
          <p:cNvCxnSpPr>
            <a:stCxn id="123" idx="5"/>
            <a:endCxn id="137" idx="2"/>
          </p:cNvCxnSpPr>
          <p:nvPr/>
        </p:nvCxnSpPr>
        <p:spPr>
          <a:xfrm>
            <a:off x="6790093" y="2509143"/>
            <a:ext cx="606300" cy="3207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5"/>
          <p:cNvSpPr txBox="1"/>
          <p:nvPr/>
        </p:nvSpPr>
        <p:spPr>
          <a:xfrm>
            <a:off x="311700" y="445025"/>
            <a:ext cx="374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Breadth-first search</a:t>
            </a:r>
            <a:endParaRPr sz="3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6" name="Google Shape;156;p15"/>
          <p:cNvSpPr txBox="1"/>
          <p:nvPr/>
        </p:nvSpPr>
        <p:spPr>
          <a:xfrm>
            <a:off x="344550" y="1094500"/>
            <a:ext cx="4939800" cy="38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Put one end of the path in a queue and iterate: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Average"/>
              <a:buChar char="●"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dequeue one element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Average"/>
              <a:buChar char="●"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enqueue all unvisited neighbors and mark the element as their parent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Then, from the other end of the path, follow the parent-child relationships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(the nodes are visited in order of distance from the starting node, as shown on the right)</a:t>
            </a:r>
            <a:endParaRPr sz="16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57" name="Google Shape;157;p15"/>
          <p:cNvSpPr/>
          <p:nvPr/>
        </p:nvSpPr>
        <p:spPr>
          <a:xfrm>
            <a:off x="6484350" y="22034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A9999"/>
                </a:solidFill>
              </a:rPr>
              <a:t>3</a:t>
            </a:r>
            <a:endParaRPr>
              <a:solidFill>
                <a:srgbClr val="EA9999"/>
              </a:solidFill>
            </a:endParaRPr>
          </a:p>
        </p:txBody>
      </p:sp>
      <p:sp>
        <p:nvSpPr>
          <p:cNvPr id="158" name="Google Shape;158;p15"/>
          <p:cNvSpPr/>
          <p:nvPr/>
        </p:nvSpPr>
        <p:spPr>
          <a:xfrm>
            <a:off x="5766175" y="301233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A9999"/>
                </a:solidFill>
              </a:rPr>
              <a:t>3</a:t>
            </a:r>
            <a:endParaRPr>
              <a:solidFill>
                <a:srgbClr val="EA9999"/>
              </a:solidFill>
            </a:endParaRPr>
          </a:p>
        </p:txBody>
      </p:sp>
      <p:sp>
        <p:nvSpPr>
          <p:cNvPr id="159" name="Google Shape;159;p15"/>
          <p:cNvSpPr/>
          <p:nvPr/>
        </p:nvSpPr>
        <p:spPr>
          <a:xfrm>
            <a:off x="5414950" y="16414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A9999"/>
                </a:solidFill>
              </a:rPr>
              <a:t>2</a:t>
            </a:r>
            <a:endParaRPr>
              <a:solidFill>
                <a:srgbClr val="EA9999"/>
              </a:solidFill>
            </a:endParaRPr>
          </a:p>
        </p:txBody>
      </p:sp>
      <p:sp>
        <p:nvSpPr>
          <p:cNvPr id="160" name="Google Shape;160;p15"/>
          <p:cNvSpPr/>
          <p:nvPr/>
        </p:nvSpPr>
        <p:spPr>
          <a:xfrm>
            <a:off x="7396300" y="17047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9FC5E8"/>
                </a:solidFill>
              </a:rPr>
              <a:t>2</a:t>
            </a:r>
            <a:endParaRPr>
              <a:solidFill>
                <a:srgbClr val="9FC5E8"/>
              </a:solidFill>
            </a:endParaRPr>
          </a:p>
        </p:txBody>
      </p:sp>
      <p:cxnSp>
        <p:nvCxnSpPr>
          <p:cNvPr id="161" name="Google Shape;161;p15"/>
          <p:cNvCxnSpPr>
            <a:stCxn id="159" idx="4"/>
            <a:endCxn id="158" idx="1"/>
          </p:cNvCxnSpPr>
          <p:nvPr/>
        </p:nvCxnSpPr>
        <p:spPr>
          <a:xfrm>
            <a:off x="5594050" y="1999600"/>
            <a:ext cx="224700" cy="10653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" name="Google Shape;162;p15"/>
          <p:cNvCxnSpPr>
            <a:stCxn id="159" idx="5"/>
            <a:endCxn id="157" idx="2"/>
          </p:cNvCxnSpPr>
          <p:nvPr/>
        </p:nvCxnSpPr>
        <p:spPr>
          <a:xfrm>
            <a:off x="5720693" y="1947143"/>
            <a:ext cx="763800" cy="4353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" name="Google Shape;163;p15"/>
          <p:cNvCxnSpPr>
            <a:stCxn id="157" idx="3"/>
            <a:endCxn id="158" idx="7"/>
          </p:cNvCxnSpPr>
          <p:nvPr/>
        </p:nvCxnSpPr>
        <p:spPr>
          <a:xfrm flipH="1">
            <a:off x="6071807" y="2509143"/>
            <a:ext cx="465000" cy="5556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4" name="Google Shape;164;p15"/>
          <p:cNvCxnSpPr>
            <a:stCxn id="157" idx="6"/>
            <a:endCxn id="160" idx="3"/>
          </p:cNvCxnSpPr>
          <p:nvPr/>
        </p:nvCxnSpPr>
        <p:spPr>
          <a:xfrm rot="10800000" flipH="1">
            <a:off x="6842550" y="2010500"/>
            <a:ext cx="606300" cy="3720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5" name="Google Shape;165;p15"/>
          <p:cNvSpPr/>
          <p:nvPr/>
        </p:nvSpPr>
        <p:spPr>
          <a:xfrm>
            <a:off x="6469400" y="86588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9FC5E8"/>
                </a:solidFill>
              </a:rPr>
              <a:t>1</a:t>
            </a:r>
            <a:endParaRPr>
              <a:solidFill>
                <a:srgbClr val="9FC5E8"/>
              </a:solidFill>
            </a:endParaRPr>
          </a:p>
        </p:txBody>
      </p:sp>
      <p:sp>
        <p:nvSpPr>
          <p:cNvPr id="166" name="Google Shape;166;p15"/>
          <p:cNvSpPr/>
          <p:nvPr/>
        </p:nvSpPr>
        <p:spPr>
          <a:xfrm>
            <a:off x="8362175" y="16414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A9999"/>
                </a:solidFill>
              </a:rPr>
              <a:t>3</a:t>
            </a:r>
            <a:endParaRPr>
              <a:solidFill>
                <a:srgbClr val="EA9999"/>
              </a:solidFill>
            </a:endParaRPr>
          </a:p>
        </p:txBody>
      </p:sp>
      <p:cxnSp>
        <p:nvCxnSpPr>
          <p:cNvPr id="167" name="Google Shape;167;p15"/>
          <p:cNvCxnSpPr>
            <a:stCxn id="160" idx="1"/>
            <a:endCxn id="165" idx="5"/>
          </p:cNvCxnSpPr>
          <p:nvPr/>
        </p:nvCxnSpPr>
        <p:spPr>
          <a:xfrm rot="10800000">
            <a:off x="6775257" y="1171570"/>
            <a:ext cx="673500" cy="5856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" name="Google Shape;168;p15"/>
          <p:cNvCxnSpPr>
            <a:stCxn id="160" idx="6"/>
            <a:endCxn id="166" idx="2"/>
          </p:cNvCxnSpPr>
          <p:nvPr/>
        </p:nvCxnSpPr>
        <p:spPr>
          <a:xfrm rot="10800000" flipH="1">
            <a:off x="7754500" y="1820513"/>
            <a:ext cx="607800" cy="633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9" name="Google Shape;169;p15"/>
          <p:cNvSpPr/>
          <p:nvPr/>
        </p:nvSpPr>
        <p:spPr>
          <a:xfrm>
            <a:off x="5915275" y="29103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B6D7A8"/>
                </a:solidFill>
              </a:rPr>
              <a:t>0</a:t>
            </a:r>
            <a:endParaRPr>
              <a:solidFill>
                <a:srgbClr val="B6D7A8"/>
              </a:solidFill>
            </a:endParaRPr>
          </a:p>
        </p:txBody>
      </p:sp>
      <p:cxnSp>
        <p:nvCxnSpPr>
          <p:cNvPr id="170" name="Google Shape;170;p15"/>
          <p:cNvCxnSpPr>
            <a:stCxn id="169" idx="5"/>
            <a:endCxn id="165" idx="1"/>
          </p:cNvCxnSpPr>
          <p:nvPr/>
        </p:nvCxnSpPr>
        <p:spPr>
          <a:xfrm>
            <a:off x="6221018" y="596780"/>
            <a:ext cx="300900" cy="3216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1" name="Google Shape;171;p15"/>
          <p:cNvSpPr/>
          <p:nvPr/>
        </p:nvSpPr>
        <p:spPr>
          <a:xfrm>
            <a:off x="7396300" y="26508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9FC5E8"/>
                </a:solidFill>
              </a:rPr>
              <a:t>3</a:t>
            </a:r>
            <a:endParaRPr>
              <a:solidFill>
                <a:srgbClr val="9FC5E8"/>
              </a:solidFill>
            </a:endParaRPr>
          </a:p>
        </p:txBody>
      </p:sp>
      <p:sp>
        <p:nvSpPr>
          <p:cNvPr id="172" name="Google Shape;172;p15"/>
          <p:cNvSpPr/>
          <p:nvPr/>
        </p:nvSpPr>
        <p:spPr>
          <a:xfrm>
            <a:off x="8275725" y="333618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A9999"/>
                </a:solidFill>
              </a:rPr>
              <a:t>4</a:t>
            </a:r>
            <a:endParaRPr>
              <a:solidFill>
                <a:srgbClr val="EA9999"/>
              </a:solidFill>
            </a:endParaRPr>
          </a:p>
        </p:txBody>
      </p:sp>
      <p:sp>
        <p:nvSpPr>
          <p:cNvPr id="173" name="Google Shape;173;p15"/>
          <p:cNvSpPr/>
          <p:nvPr/>
        </p:nvSpPr>
        <p:spPr>
          <a:xfrm>
            <a:off x="6827600" y="34053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9FC5E8"/>
                </a:solidFill>
              </a:rPr>
              <a:t>4</a:t>
            </a:r>
            <a:endParaRPr>
              <a:solidFill>
                <a:srgbClr val="9FC5E8"/>
              </a:solidFill>
            </a:endParaRPr>
          </a:p>
        </p:txBody>
      </p:sp>
      <p:sp>
        <p:nvSpPr>
          <p:cNvPr id="174" name="Google Shape;174;p15"/>
          <p:cNvSpPr/>
          <p:nvPr/>
        </p:nvSpPr>
        <p:spPr>
          <a:xfrm>
            <a:off x="6192375" y="41885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B6D7A8"/>
                </a:solidFill>
              </a:rPr>
              <a:t>5</a:t>
            </a:r>
            <a:endParaRPr>
              <a:solidFill>
                <a:srgbClr val="B6D7A8"/>
              </a:solidFill>
            </a:endParaRPr>
          </a:p>
        </p:txBody>
      </p:sp>
      <p:cxnSp>
        <p:nvCxnSpPr>
          <p:cNvPr id="175" name="Google Shape;175;p15"/>
          <p:cNvCxnSpPr>
            <a:stCxn id="171" idx="0"/>
            <a:endCxn id="160" idx="4"/>
          </p:cNvCxnSpPr>
          <p:nvPr/>
        </p:nvCxnSpPr>
        <p:spPr>
          <a:xfrm rot="10800000">
            <a:off x="7575400" y="2062813"/>
            <a:ext cx="0" cy="5880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6" name="Google Shape;176;p15"/>
          <p:cNvCxnSpPr>
            <a:stCxn id="174" idx="7"/>
            <a:endCxn id="173" idx="3"/>
          </p:cNvCxnSpPr>
          <p:nvPr/>
        </p:nvCxnSpPr>
        <p:spPr>
          <a:xfrm rot="10800000" flipH="1">
            <a:off x="6498118" y="3711170"/>
            <a:ext cx="381900" cy="5298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7" name="Google Shape;177;p15"/>
          <p:cNvCxnSpPr>
            <a:endCxn id="171" idx="3"/>
          </p:cNvCxnSpPr>
          <p:nvPr/>
        </p:nvCxnSpPr>
        <p:spPr>
          <a:xfrm rot="10800000" flipH="1">
            <a:off x="7133457" y="2956555"/>
            <a:ext cx="315300" cy="5013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8" name="Google Shape;178;p15"/>
          <p:cNvSpPr/>
          <p:nvPr/>
        </p:nvSpPr>
        <p:spPr>
          <a:xfrm>
            <a:off x="7806950" y="456886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A9999"/>
                </a:solidFill>
              </a:rPr>
              <a:t>5</a:t>
            </a:r>
            <a:endParaRPr>
              <a:solidFill>
                <a:srgbClr val="EA9999"/>
              </a:solidFill>
            </a:endParaRPr>
          </a:p>
        </p:txBody>
      </p:sp>
      <p:cxnSp>
        <p:nvCxnSpPr>
          <p:cNvPr id="179" name="Google Shape;179;p15"/>
          <p:cNvCxnSpPr>
            <a:endCxn id="172" idx="1"/>
          </p:cNvCxnSpPr>
          <p:nvPr/>
        </p:nvCxnSpPr>
        <p:spPr>
          <a:xfrm>
            <a:off x="7702082" y="2956645"/>
            <a:ext cx="626100" cy="4320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0" name="Google Shape;180;p15"/>
          <p:cNvCxnSpPr>
            <a:endCxn id="172" idx="2"/>
          </p:cNvCxnSpPr>
          <p:nvPr/>
        </p:nvCxnSpPr>
        <p:spPr>
          <a:xfrm rot="10800000" flipH="1">
            <a:off x="7185825" y="3515288"/>
            <a:ext cx="1089900" cy="690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1" name="Google Shape;181;p15"/>
          <p:cNvCxnSpPr>
            <a:stCxn id="178" idx="1"/>
            <a:endCxn id="173" idx="5"/>
          </p:cNvCxnSpPr>
          <p:nvPr/>
        </p:nvCxnSpPr>
        <p:spPr>
          <a:xfrm rot="10800000">
            <a:off x="7133407" y="3711120"/>
            <a:ext cx="726000" cy="9102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" name="Google Shape;182;p15"/>
          <p:cNvCxnSpPr>
            <a:stCxn id="159" idx="7"/>
            <a:endCxn id="165" idx="3"/>
          </p:cNvCxnSpPr>
          <p:nvPr/>
        </p:nvCxnSpPr>
        <p:spPr>
          <a:xfrm rot="10800000" flipH="1">
            <a:off x="5720693" y="1171557"/>
            <a:ext cx="801300" cy="5223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3" name="Google Shape;183;p15"/>
          <p:cNvCxnSpPr>
            <a:stCxn id="158" idx="5"/>
            <a:endCxn id="173" idx="2"/>
          </p:cNvCxnSpPr>
          <p:nvPr/>
        </p:nvCxnSpPr>
        <p:spPr>
          <a:xfrm>
            <a:off x="6071918" y="3318080"/>
            <a:ext cx="755700" cy="2664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4" name="Google Shape;184;p15"/>
          <p:cNvCxnSpPr>
            <a:stCxn id="157" idx="5"/>
            <a:endCxn id="171" idx="2"/>
          </p:cNvCxnSpPr>
          <p:nvPr/>
        </p:nvCxnSpPr>
        <p:spPr>
          <a:xfrm>
            <a:off x="6790093" y="2509143"/>
            <a:ext cx="606300" cy="3207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5" name="Google Shape;185;p15"/>
          <p:cNvSpPr txBox="1"/>
          <p:nvPr/>
        </p:nvSpPr>
        <p:spPr>
          <a:xfrm>
            <a:off x="400475" y="4476025"/>
            <a:ext cx="4476000" cy="5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→ Complexity :  O(|E| + |V|)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"/>
          <p:cNvSpPr txBox="1"/>
          <p:nvPr/>
        </p:nvSpPr>
        <p:spPr>
          <a:xfrm>
            <a:off x="311700" y="445025"/>
            <a:ext cx="435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Harder case: weighted edges</a:t>
            </a:r>
            <a:endParaRPr sz="3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1" name="Google Shape;191;p16"/>
          <p:cNvSpPr txBox="1"/>
          <p:nvPr/>
        </p:nvSpPr>
        <p:spPr>
          <a:xfrm>
            <a:off x="722225" y="1607400"/>
            <a:ext cx="3940500" cy="30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Now the edges have positive weights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→ we want to find the path which edges have the smallest sum, between two given nodes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(on this graph, this sum is 18)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/!\ Multiple best paths are possible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92" name="Google Shape;192;p16"/>
          <p:cNvSpPr/>
          <p:nvPr/>
        </p:nvSpPr>
        <p:spPr>
          <a:xfrm>
            <a:off x="6484350" y="22034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6"/>
          <p:cNvSpPr/>
          <p:nvPr/>
        </p:nvSpPr>
        <p:spPr>
          <a:xfrm>
            <a:off x="5766175" y="301233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6"/>
          <p:cNvSpPr/>
          <p:nvPr/>
        </p:nvSpPr>
        <p:spPr>
          <a:xfrm>
            <a:off x="5414950" y="16414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6"/>
          <p:cNvSpPr/>
          <p:nvPr/>
        </p:nvSpPr>
        <p:spPr>
          <a:xfrm>
            <a:off x="7396300" y="17047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6" name="Google Shape;196;p16"/>
          <p:cNvCxnSpPr>
            <a:stCxn id="194" idx="4"/>
            <a:endCxn id="193" idx="1"/>
          </p:cNvCxnSpPr>
          <p:nvPr/>
        </p:nvCxnSpPr>
        <p:spPr>
          <a:xfrm>
            <a:off x="5594050" y="1999600"/>
            <a:ext cx="224700" cy="10653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7" name="Google Shape;197;p16"/>
          <p:cNvCxnSpPr>
            <a:stCxn id="194" idx="5"/>
            <a:endCxn id="192" idx="2"/>
          </p:cNvCxnSpPr>
          <p:nvPr/>
        </p:nvCxnSpPr>
        <p:spPr>
          <a:xfrm>
            <a:off x="5720693" y="1947143"/>
            <a:ext cx="763800" cy="4353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8" name="Google Shape;198;p16"/>
          <p:cNvCxnSpPr>
            <a:stCxn id="192" idx="3"/>
            <a:endCxn id="193" idx="7"/>
          </p:cNvCxnSpPr>
          <p:nvPr/>
        </p:nvCxnSpPr>
        <p:spPr>
          <a:xfrm flipH="1">
            <a:off x="6071807" y="2509143"/>
            <a:ext cx="465000" cy="5556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9" name="Google Shape;199;p16"/>
          <p:cNvCxnSpPr>
            <a:stCxn id="192" idx="6"/>
            <a:endCxn id="195" idx="3"/>
          </p:cNvCxnSpPr>
          <p:nvPr/>
        </p:nvCxnSpPr>
        <p:spPr>
          <a:xfrm rot="10800000" flipH="1">
            <a:off x="6842550" y="2010500"/>
            <a:ext cx="606300" cy="3720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Google Shape;200;p16"/>
          <p:cNvSpPr/>
          <p:nvPr/>
        </p:nvSpPr>
        <p:spPr>
          <a:xfrm>
            <a:off x="6469400" y="86588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6"/>
          <p:cNvSpPr/>
          <p:nvPr/>
        </p:nvSpPr>
        <p:spPr>
          <a:xfrm>
            <a:off x="8362175" y="16414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2" name="Google Shape;202;p16"/>
          <p:cNvCxnSpPr>
            <a:stCxn id="195" idx="1"/>
            <a:endCxn id="200" idx="5"/>
          </p:cNvCxnSpPr>
          <p:nvPr/>
        </p:nvCxnSpPr>
        <p:spPr>
          <a:xfrm rot="10800000">
            <a:off x="6775257" y="1171570"/>
            <a:ext cx="673500" cy="5856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3" name="Google Shape;203;p16"/>
          <p:cNvCxnSpPr>
            <a:stCxn id="195" idx="6"/>
            <a:endCxn id="201" idx="2"/>
          </p:cNvCxnSpPr>
          <p:nvPr/>
        </p:nvCxnSpPr>
        <p:spPr>
          <a:xfrm rot="10800000" flipH="1">
            <a:off x="7754500" y="1820513"/>
            <a:ext cx="607800" cy="633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4" name="Google Shape;204;p16"/>
          <p:cNvSpPr/>
          <p:nvPr/>
        </p:nvSpPr>
        <p:spPr>
          <a:xfrm>
            <a:off x="5915275" y="29103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5" name="Google Shape;205;p16"/>
          <p:cNvCxnSpPr>
            <a:stCxn id="204" idx="5"/>
            <a:endCxn id="200" idx="1"/>
          </p:cNvCxnSpPr>
          <p:nvPr/>
        </p:nvCxnSpPr>
        <p:spPr>
          <a:xfrm>
            <a:off x="6221018" y="596780"/>
            <a:ext cx="300900" cy="3216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6" name="Google Shape;206;p16"/>
          <p:cNvSpPr/>
          <p:nvPr/>
        </p:nvSpPr>
        <p:spPr>
          <a:xfrm>
            <a:off x="7396300" y="26508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6"/>
          <p:cNvSpPr/>
          <p:nvPr/>
        </p:nvSpPr>
        <p:spPr>
          <a:xfrm>
            <a:off x="8275725" y="333618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6"/>
          <p:cNvSpPr/>
          <p:nvPr/>
        </p:nvSpPr>
        <p:spPr>
          <a:xfrm>
            <a:off x="6827600" y="34053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6"/>
          <p:cNvSpPr/>
          <p:nvPr/>
        </p:nvSpPr>
        <p:spPr>
          <a:xfrm>
            <a:off x="6192375" y="41885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0" name="Google Shape;210;p16"/>
          <p:cNvCxnSpPr>
            <a:stCxn id="206" idx="0"/>
            <a:endCxn id="195" idx="4"/>
          </p:cNvCxnSpPr>
          <p:nvPr/>
        </p:nvCxnSpPr>
        <p:spPr>
          <a:xfrm rot="10800000">
            <a:off x="7575400" y="2062813"/>
            <a:ext cx="0" cy="5880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1" name="Google Shape;211;p16"/>
          <p:cNvCxnSpPr>
            <a:stCxn id="209" idx="7"/>
            <a:endCxn id="208" idx="3"/>
          </p:cNvCxnSpPr>
          <p:nvPr/>
        </p:nvCxnSpPr>
        <p:spPr>
          <a:xfrm rot="10800000" flipH="1">
            <a:off x="6498118" y="3711170"/>
            <a:ext cx="381900" cy="5298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2" name="Google Shape;212;p16"/>
          <p:cNvCxnSpPr>
            <a:endCxn id="206" idx="3"/>
          </p:cNvCxnSpPr>
          <p:nvPr/>
        </p:nvCxnSpPr>
        <p:spPr>
          <a:xfrm rot="10800000" flipH="1">
            <a:off x="7133457" y="2956555"/>
            <a:ext cx="315300" cy="5013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3" name="Google Shape;213;p16"/>
          <p:cNvSpPr/>
          <p:nvPr/>
        </p:nvSpPr>
        <p:spPr>
          <a:xfrm>
            <a:off x="7806950" y="456886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4" name="Google Shape;214;p16"/>
          <p:cNvCxnSpPr>
            <a:endCxn id="207" idx="1"/>
          </p:cNvCxnSpPr>
          <p:nvPr/>
        </p:nvCxnSpPr>
        <p:spPr>
          <a:xfrm>
            <a:off x="7702082" y="2956645"/>
            <a:ext cx="626100" cy="4320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5" name="Google Shape;215;p16"/>
          <p:cNvCxnSpPr>
            <a:endCxn id="207" idx="2"/>
          </p:cNvCxnSpPr>
          <p:nvPr/>
        </p:nvCxnSpPr>
        <p:spPr>
          <a:xfrm rot="10800000" flipH="1">
            <a:off x="7185825" y="3515288"/>
            <a:ext cx="1089900" cy="690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6" name="Google Shape;216;p16"/>
          <p:cNvCxnSpPr>
            <a:stCxn id="213" idx="1"/>
            <a:endCxn id="208" idx="5"/>
          </p:cNvCxnSpPr>
          <p:nvPr/>
        </p:nvCxnSpPr>
        <p:spPr>
          <a:xfrm rot="10800000">
            <a:off x="7133407" y="3711120"/>
            <a:ext cx="726000" cy="9102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16"/>
          <p:cNvCxnSpPr>
            <a:stCxn id="194" idx="7"/>
            <a:endCxn id="200" idx="3"/>
          </p:cNvCxnSpPr>
          <p:nvPr/>
        </p:nvCxnSpPr>
        <p:spPr>
          <a:xfrm rot="10800000" flipH="1">
            <a:off x="5720693" y="1171557"/>
            <a:ext cx="801300" cy="5223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8" name="Google Shape;218;p16"/>
          <p:cNvCxnSpPr>
            <a:stCxn id="193" idx="5"/>
            <a:endCxn id="208" idx="2"/>
          </p:cNvCxnSpPr>
          <p:nvPr/>
        </p:nvCxnSpPr>
        <p:spPr>
          <a:xfrm>
            <a:off x="6071918" y="3318080"/>
            <a:ext cx="755700" cy="2664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9" name="Google Shape;219;p16"/>
          <p:cNvSpPr txBox="1"/>
          <p:nvPr/>
        </p:nvSpPr>
        <p:spPr>
          <a:xfrm>
            <a:off x="6232338" y="412575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3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20" name="Google Shape;220;p16"/>
          <p:cNvSpPr txBox="1"/>
          <p:nvPr/>
        </p:nvSpPr>
        <p:spPr>
          <a:xfrm>
            <a:off x="6841713" y="18292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5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21" name="Google Shape;221;p16"/>
          <p:cNvSpPr txBox="1"/>
          <p:nvPr/>
        </p:nvSpPr>
        <p:spPr>
          <a:xfrm>
            <a:off x="6590563" y="38466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4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22" name="Google Shape;222;p16"/>
          <p:cNvSpPr txBox="1"/>
          <p:nvPr/>
        </p:nvSpPr>
        <p:spPr>
          <a:xfrm>
            <a:off x="7133438" y="4090575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8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23" name="Google Shape;223;p16"/>
          <p:cNvSpPr txBox="1"/>
          <p:nvPr/>
        </p:nvSpPr>
        <p:spPr>
          <a:xfrm>
            <a:off x="6148875" y="3396475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2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24" name="Google Shape;224;p16"/>
          <p:cNvSpPr txBox="1"/>
          <p:nvPr/>
        </p:nvSpPr>
        <p:spPr>
          <a:xfrm>
            <a:off x="7508163" y="3495088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7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25" name="Google Shape;225;p16"/>
          <p:cNvSpPr txBox="1"/>
          <p:nvPr/>
        </p:nvSpPr>
        <p:spPr>
          <a:xfrm>
            <a:off x="5291088" y="2368538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8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26" name="Google Shape;226;p16"/>
          <p:cNvSpPr txBox="1"/>
          <p:nvPr/>
        </p:nvSpPr>
        <p:spPr>
          <a:xfrm>
            <a:off x="7792513" y="14758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4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27" name="Google Shape;227;p16"/>
          <p:cNvSpPr txBox="1"/>
          <p:nvPr/>
        </p:nvSpPr>
        <p:spPr>
          <a:xfrm>
            <a:off x="7508163" y="21528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4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28" name="Google Shape;228;p16"/>
          <p:cNvSpPr txBox="1"/>
          <p:nvPr/>
        </p:nvSpPr>
        <p:spPr>
          <a:xfrm>
            <a:off x="7835788" y="280525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5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29" name="Google Shape;229;p16"/>
          <p:cNvSpPr txBox="1"/>
          <p:nvPr/>
        </p:nvSpPr>
        <p:spPr>
          <a:xfrm>
            <a:off x="6935463" y="29142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3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0" name="Google Shape;230;p16"/>
          <p:cNvSpPr txBox="1"/>
          <p:nvPr/>
        </p:nvSpPr>
        <p:spPr>
          <a:xfrm>
            <a:off x="6212263" y="2685463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4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1" name="Google Shape;231;p16"/>
          <p:cNvSpPr txBox="1"/>
          <p:nvPr/>
        </p:nvSpPr>
        <p:spPr>
          <a:xfrm>
            <a:off x="5928950" y="18292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3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2" name="Google Shape;232;p16"/>
          <p:cNvSpPr txBox="1"/>
          <p:nvPr/>
        </p:nvSpPr>
        <p:spPr>
          <a:xfrm>
            <a:off x="5871763" y="1022713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2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3" name="Google Shape;233;p16"/>
          <p:cNvSpPr txBox="1"/>
          <p:nvPr/>
        </p:nvSpPr>
        <p:spPr>
          <a:xfrm>
            <a:off x="7035763" y="1120025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9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234" name="Google Shape;234;p16"/>
          <p:cNvCxnSpPr>
            <a:stCxn id="192" idx="5"/>
            <a:endCxn id="206" idx="2"/>
          </p:cNvCxnSpPr>
          <p:nvPr/>
        </p:nvCxnSpPr>
        <p:spPr>
          <a:xfrm>
            <a:off x="6790093" y="2509143"/>
            <a:ext cx="606300" cy="3207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5" name="Google Shape;235;p16"/>
          <p:cNvSpPr txBox="1"/>
          <p:nvPr/>
        </p:nvSpPr>
        <p:spPr>
          <a:xfrm>
            <a:off x="6952763" y="2317663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5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7"/>
          <p:cNvSpPr txBox="1"/>
          <p:nvPr/>
        </p:nvSpPr>
        <p:spPr>
          <a:xfrm>
            <a:off x="311700" y="445025"/>
            <a:ext cx="435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Dijkstra’s algorithm</a:t>
            </a:r>
            <a:endParaRPr sz="3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1" name="Google Shape;241;p17"/>
          <p:cNvSpPr txBox="1"/>
          <p:nvPr/>
        </p:nvSpPr>
        <p:spPr>
          <a:xfrm>
            <a:off x="394400" y="1207500"/>
            <a:ext cx="4420800" cy="30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Average"/>
              <a:buChar char="●"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Works only if the edges have positive weights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Average"/>
              <a:buChar char="●"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It’s a same idea than BFS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Average"/>
              <a:buChar char="●"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This time the nodes are added to a heap queue so that you always check the closest to the starting node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(on the right, the distance to the starting node is written on every node)</a:t>
            </a:r>
            <a:endParaRPr sz="16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7"/>
          <p:cNvSpPr/>
          <p:nvPr/>
        </p:nvSpPr>
        <p:spPr>
          <a:xfrm>
            <a:off x="6484350" y="22034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9FC5E8"/>
                </a:solidFill>
              </a:rPr>
              <a:t>8</a:t>
            </a:r>
            <a:endParaRPr>
              <a:solidFill>
                <a:srgbClr val="9FC5E8"/>
              </a:solidFill>
            </a:endParaRPr>
          </a:p>
        </p:txBody>
      </p:sp>
      <p:sp>
        <p:nvSpPr>
          <p:cNvPr id="243" name="Google Shape;243;p17"/>
          <p:cNvSpPr/>
          <p:nvPr/>
        </p:nvSpPr>
        <p:spPr>
          <a:xfrm>
            <a:off x="5766175" y="301233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9FC5E8"/>
                </a:solidFill>
              </a:rPr>
              <a:t>12</a:t>
            </a:r>
            <a:endParaRPr>
              <a:solidFill>
                <a:srgbClr val="9FC5E8"/>
              </a:solidFill>
            </a:endParaRPr>
          </a:p>
        </p:txBody>
      </p:sp>
      <p:sp>
        <p:nvSpPr>
          <p:cNvPr id="244" name="Google Shape;244;p17"/>
          <p:cNvSpPr/>
          <p:nvPr/>
        </p:nvSpPr>
        <p:spPr>
          <a:xfrm>
            <a:off x="5414950" y="16414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9FC5E8"/>
                </a:solidFill>
              </a:rPr>
              <a:t>5</a:t>
            </a:r>
            <a:endParaRPr>
              <a:solidFill>
                <a:srgbClr val="9FC5E8"/>
              </a:solidFill>
            </a:endParaRPr>
          </a:p>
        </p:txBody>
      </p:sp>
      <p:sp>
        <p:nvSpPr>
          <p:cNvPr id="245" name="Google Shape;245;p17"/>
          <p:cNvSpPr/>
          <p:nvPr/>
        </p:nvSpPr>
        <p:spPr>
          <a:xfrm>
            <a:off x="7396300" y="17047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A9999"/>
                </a:solidFill>
              </a:rPr>
              <a:t>12</a:t>
            </a:r>
            <a:endParaRPr>
              <a:solidFill>
                <a:srgbClr val="EA9999"/>
              </a:solidFill>
            </a:endParaRPr>
          </a:p>
        </p:txBody>
      </p:sp>
      <p:cxnSp>
        <p:nvCxnSpPr>
          <p:cNvPr id="246" name="Google Shape;246;p17"/>
          <p:cNvCxnSpPr>
            <a:stCxn id="244" idx="4"/>
            <a:endCxn id="243" idx="1"/>
          </p:cNvCxnSpPr>
          <p:nvPr/>
        </p:nvCxnSpPr>
        <p:spPr>
          <a:xfrm>
            <a:off x="5594050" y="1999600"/>
            <a:ext cx="224700" cy="10653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7" name="Google Shape;247;p17"/>
          <p:cNvCxnSpPr>
            <a:stCxn id="244" idx="5"/>
            <a:endCxn id="242" idx="2"/>
          </p:cNvCxnSpPr>
          <p:nvPr/>
        </p:nvCxnSpPr>
        <p:spPr>
          <a:xfrm>
            <a:off x="5720693" y="1947143"/>
            <a:ext cx="763800" cy="4353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8" name="Google Shape;248;p17"/>
          <p:cNvCxnSpPr>
            <a:stCxn id="242" idx="3"/>
            <a:endCxn id="243" idx="7"/>
          </p:cNvCxnSpPr>
          <p:nvPr/>
        </p:nvCxnSpPr>
        <p:spPr>
          <a:xfrm flipH="1">
            <a:off x="6071807" y="2509143"/>
            <a:ext cx="465000" cy="5556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9" name="Google Shape;249;p17"/>
          <p:cNvCxnSpPr>
            <a:stCxn id="242" idx="6"/>
            <a:endCxn id="245" idx="3"/>
          </p:cNvCxnSpPr>
          <p:nvPr/>
        </p:nvCxnSpPr>
        <p:spPr>
          <a:xfrm rot="10800000" flipH="1">
            <a:off x="6842550" y="2010500"/>
            <a:ext cx="606300" cy="3720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0" name="Google Shape;250;p17"/>
          <p:cNvSpPr/>
          <p:nvPr/>
        </p:nvSpPr>
        <p:spPr>
          <a:xfrm>
            <a:off x="6469400" y="86588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9FC5E8"/>
                </a:solidFill>
              </a:rPr>
              <a:t>3</a:t>
            </a:r>
            <a:endParaRPr>
              <a:solidFill>
                <a:srgbClr val="9FC5E8"/>
              </a:solidFill>
            </a:endParaRPr>
          </a:p>
        </p:txBody>
      </p:sp>
      <p:sp>
        <p:nvSpPr>
          <p:cNvPr id="251" name="Google Shape;251;p17"/>
          <p:cNvSpPr/>
          <p:nvPr/>
        </p:nvSpPr>
        <p:spPr>
          <a:xfrm>
            <a:off x="8362175" y="16414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A9999"/>
                </a:solidFill>
              </a:rPr>
              <a:t>16</a:t>
            </a:r>
            <a:endParaRPr>
              <a:solidFill>
                <a:srgbClr val="EA9999"/>
              </a:solidFill>
            </a:endParaRPr>
          </a:p>
        </p:txBody>
      </p:sp>
      <p:cxnSp>
        <p:nvCxnSpPr>
          <p:cNvPr id="252" name="Google Shape;252;p17"/>
          <p:cNvCxnSpPr>
            <a:stCxn id="245" idx="1"/>
            <a:endCxn id="250" idx="5"/>
          </p:cNvCxnSpPr>
          <p:nvPr/>
        </p:nvCxnSpPr>
        <p:spPr>
          <a:xfrm rot="10800000">
            <a:off x="6775257" y="1171570"/>
            <a:ext cx="673500" cy="5856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3" name="Google Shape;253;p17"/>
          <p:cNvCxnSpPr>
            <a:stCxn id="245" idx="6"/>
            <a:endCxn id="251" idx="2"/>
          </p:cNvCxnSpPr>
          <p:nvPr/>
        </p:nvCxnSpPr>
        <p:spPr>
          <a:xfrm rot="10800000" flipH="1">
            <a:off x="7754500" y="1820513"/>
            <a:ext cx="607800" cy="633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4" name="Google Shape;254;p17"/>
          <p:cNvSpPr/>
          <p:nvPr/>
        </p:nvSpPr>
        <p:spPr>
          <a:xfrm>
            <a:off x="5915275" y="29103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B6D7A8"/>
                </a:solidFill>
              </a:rPr>
              <a:t>0</a:t>
            </a:r>
            <a:endParaRPr>
              <a:solidFill>
                <a:srgbClr val="B6D7A8"/>
              </a:solidFill>
            </a:endParaRPr>
          </a:p>
        </p:txBody>
      </p:sp>
      <p:cxnSp>
        <p:nvCxnSpPr>
          <p:cNvPr id="255" name="Google Shape;255;p17"/>
          <p:cNvCxnSpPr>
            <a:stCxn id="254" idx="5"/>
            <a:endCxn id="250" idx="1"/>
          </p:cNvCxnSpPr>
          <p:nvPr/>
        </p:nvCxnSpPr>
        <p:spPr>
          <a:xfrm>
            <a:off x="6221018" y="596780"/>
            <a:ext cx="300900" cy="3216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6" name="Google Shape;256;p17"/>
          <p:cNvSpPr/>
          <p:nvPr/>
        </p:nvSpPr>
        <p:spPr>
          <a:xfrm>
            <a:off x="7396300" y="26508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A9999"/>
                </a:solidFill>
              </a:rPr>
              <a:t>13</a:t>
            </a:r>
            <a:endParaRPr>
              <a:solidFill>
                <a:srgbClr val="EA9999"/>
              </a:solidFill>
            </a:endParaRPr>
          </a:p>
        </p:txBody>
      </p:sp>
      <p:sp>
        <p:nvSpPr>
          <p:cNvPr id="257" name="Google Shape;257;p17"/>
          <p:cNvSpPr/>
          <p:nvPr/>
        </p:nvSpPr>
        <p:spPr>
          <a:xfrm>
            <a:off x="8275725" y="333618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A9999"/>
                </a:solidFill>
              </a:rPr>
              <a:t>18</a:t>
            </a:r>
            <a:endParaRPr>
              <a:solidFill>
                <a:srgbClr val="EA9999"/>
              </a:solidFill>
            </a:endParaRPr>
          </a:p>
        </p:txBody>
      </p:sp>
      <p:sp>
        <p:nvSpPr>
          <p:cNvPr id="258" name="Google Shape;258;p17"/>
          <p:cNvSpPr/>
          <p:nvPr/>
        </p:nvSpPr>
        <p:spPr>
          <a:xfrm>
            <a:off x="6827600" y="34053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9FC5E8"/>
                </a:solidFill>
              </a:rPr>
              <a:t>14</a:t>
            </a:r>
            <a:endParaRPr>
              <a:solidFill>
                <a:srgbClr val="9FC5E8"/>
              </a:solidFill>
            </a:endParaRPr>
          </a:p>
        </p:txBody>
      </p:sp>
      <p:sp>
        <p:nvSpPr>
          <p:cNvPr id="259" name="Google Shape;259;p17"/>
          <p:cNvSpPr/>
          <p:nvPr/>
        </p:nvSpPr>
        <p:spPr>
          <a:xfrm>
            <a:off x="6192375" y="41885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B6D7A8"/>
                </a:solidFill>
              </a:rPr>
              <a:t>18</a:t>
            </a:r>
            <a:endParaRPr>
              <a:solidFill>
                <a:srgbClr val="B6D7A8"/>
              </a:solidFill>
            </a:endParaRPr>
          </a:p>
        </p:txBody>
      </p:sp>
      <p:cxnSp>
        <p:nvCxnSpPr>
          <p:cNvPr id="260" name="Google Shape;260;p17"/>
          <p:cNvCxnSpPr>
            <a:stCxn id="256" idx="0"/>
            <a:endCxn id="245" idx="4"/>
          </p:cNvCxnSpPr>
          <p:nvPr/>
        </p:nvCxnSpPr>
        <p:spPr>
          <a:xfrm rot="10800000">
            <a:off x="7575400" y="2062813"/>
            <a:ext cx="0" cy="5880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1" name="Google Shape;261;p17"/>
          <p:cNvCxnSpPr>
            <a:stCxn id="259" idx="7"/>
            <a:endCxn id="258" idx="3"/>
          </p:cNvCxnSpPr>
          <p:nvPr/>
        </p:nvCxnSpPr>
        <p:spPr>
          <a:xfrm rot="10800000" flipH="1">
            <a:off x="6498118" y="3711170"/>
            <a:ext cx="381900" cy="5298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2" name="Google Shape;262;p17"/>
          <p:cNvCxnSpPr>
            <a:endCxn id="256" idx="3"/>
          </p:cNvCxnSpPr>
          <p:nvPr/>
        </p:nvCxnSpPr>
        <p:spPr>
          <a:xfrm rot="10800000" flipH="1">
            <a:off x="7133457" y="2956555"/>
            <a:ext cx="315300" cy="5013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3" name="Google Shape;263;p17"/>
          <p:cNvSpPr/>
          <p:nvPr/>
        </p:nvSpPr>
        <p:spPr>
          <a:xfrm>
            <a:off x="7806950" y="456886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A9999"/>
                </a:solidFill>
              </a:rPr>
              <a:t>22</a:t>
            </a:r>
            <a:endParaRPr>
              <a:solidFill>
                <a:srgbClr val="EA9999"/>
              </a:solidFill>
            </a:endParaRPr>
          </a:p>
        </p:txBody>
      </p:sp>
      <p:cxnSp>
        <p:nvCxnSpPr>
          <p:cNvPr id="264" name="Google Shape;264;p17"/>
          <p:cNvCxnSpPr>
            <a:endCxn id="257" idx="1"/>
          </p:cNvCxnSpPr>
          <p:nvPr/>
        </p:nvCxnSpPr>
        <p:spPr>
          <a:xfrm>
            <a:off x="7702082" y="2956645"/>
            <a:ext cx="626100" cy="4320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5" name="Google Shape;265;p17"/>
          <p:cNvCxnSpPr>
            <a:endCxn id="257" idx="2"/>
          </p:cNvCxnSpPr>
          <p:nvPr/>
        </p:nvCxnSpPr>
        <p:spPr>
          <a:xfrm rot="10800000" flipH="1">
            <a:off x="7185825" y="3515288"/>
            <a:ext cx="1089900" cy="690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6" name="Google Shape;266;p17"/>
          <p:cNvCxnSpPr>
            <a:stCxn id="263" idx="1"/>
            <a:endCxn id="258" idx="5"/>
          </p:cNvCxnSpPr>
          <p:nvPr/>
        </p:nvCxnSpPr>
        <p:spPr>
          <a:xfrm rot="10800000">
            <a:off x="7133407" y="3711120"/>
            <a:ext cx="726000" cy="9102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7" name="Google Shape;267;p17"/>
          <p:cNvCxnSpPr>
            <a:stCxn id="244" idx="7"/>
            <a:endCxn id="250" idx="3"/>
          </p:cNvCxnSpPr>
          <p:nvPr/>
        </p:nvCxnSpPr>
        <p:spPr>
          <a:xfrm rot="10800000" flipH="1">
            <a:off x="5720693" y="1171557"/>
            <a:ext cx="801300" cy="5223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8" name="Google Shape;268;p17"/>
          <p:cNvCxnSpPr>
            <a:stCxn id="243" idx="5"/>
            <a:endCxn id="258" idx="2"/>
          </p:cNvCxnSpPr>
          <p:nvPr/>
        </p:nvCxnSpPr>
        <p:spPr>
          <a:xfrm>
            <a:off x="6071918" y="3318080"/>
            <a:ext cx="755700" cy="2664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9" name="Google Shape;269;p17"/>
          <p:cNvSpPr txBox="1"/>
          <p:nvPr/>
        </p:nvSpPr>
        <p:spPr>
          <a:xfrm>
            <a:off x="6232338" y="412575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3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70" name="Google Shape;270;p17"/>
          <p:cNvSpPr txBox="1"/>
          <p:nvPr/>
        </p:nvSpPr>
        <p:spPr>
          <a:xfrm>
            <a:off x="6841713" y="18292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5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71" name="Google Shape;271;p17"/>
          <p:cNvSpPr txBox="1"/>
          <p:nvPr/>
        </p:nvSpPr>
        <p:spPr>
          <a:xfrm>
            <a:off x="6590563" y="38466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4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72" name="Google Shape;272;p17"/>
          <p:cNvSpPr txBox="1"/>
          <p:nvPr/>
        </p:nvSpPr>
        <p:spPr>
          <a:xfrm>
            <a:off x="7133438" y="4090575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8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73" name="Google Shape;273;p17"/>
          <p:cNvSpPr txBox="1"/>
          <p:nvPr/>
        </p:nvSpPr>
        <p:spPr>
          <a:xfrm>
            <a:off x="6148875" y="3396475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2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74" name="Google Shape;274;p17"/>
          <p:cNvSpPr txBox="1"/>
          <p:nvPr/>
        </p:nvSpPr>
        <p:spPr>
          <a:xfrm>
            <a:off x="7508163" y="3495088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7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75" name="Google Shape;275;p17"/>
          <p:cNvSpPr txBox="1"/>
          <p:nvPr/>
        </p:nvSpPr>
        <p:spPr>
          <a:xfrm>
            <a:off x="5291088" y="2368538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8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76" name="Google Shape;276;p17"/>
          <p:cNvSpPr txBox="1"/>
          <p:nvPr/>
        </p:nvSpPr>
        <p:spPr>
          <a:xfrm>
            <a:off x="7792513" y="14758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4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77" name="Google Shape;277;p17"/>
          <p:cNvSpPr txBox="1"/>
          <p:nvPr/>
        </p:nvSpPr>
        <p:spPr>
          <a:xfrm>
            <a:off x="7508163" y="21528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4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78" name="Google Shape;278;p17"/>
          <p:cNvSpPr txBox="1"/>
          <p:nvPr/>
        </p:nvSpPr>
        <p:spPr>
          <a:xfrm>
            <a:off x="7835788" y="280525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5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79" name="Google Shape;279;p17"/>
          <p:cNvSpPr txBox="1"/>
          <p:nvPr/>
        </p:nvSpPr>
        <p:spPr>
          <a:xfrm>
            <a:off x="6935463" y="29142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3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80" name="Google Shape;280;p17"/>
          <p:cNvSpPr txBox="1"/>
          <p:nvPr/>
        </p:nvSpPr>
        <p:spPr>
          <a:xfrm>
            <a:off x="6212263" y="2685463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4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81" name="Google Shape;281;p17"/>
          <p:cNvSpPr txBox="1"/>
          <p:nvPr/>
        </p:nvSpPr>
        <p:spPr>
          <a:xfrm>
            <a:off x="5928950" y="18292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3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82" name="Google Shape;282;p17"/>
          <p:cNvSpPr txBox="1"/>
          <p:nvPr/>
        </p:nvSpPr>
        <p:spPr>
          <a:xfrm>
            <a:off x="5871763" y="1022713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2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83" name="Google Shape;283;p17"/>
          <p:cNvSpPr txBox="1"/>
          <p:nvPr/>
        </p:nvSpPr>
        <p:spPr>
          <a:xfrm>
            <a:off x="7035763" y="1120025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9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284" name="Google Shape;284;p17"/>
          <p:cNvCxnSpPr>
            <a:stCxn id="242" idx="5"/>
            <a:endCxn id="256" idx="2"/>
          </p:cNvCxnSpPr>
          <p:nvPr/>
        </p:nvCxnSpPr>
        <p:spPr>
          <a:xfrm>
            <a:off x="6790093" y="2509143"/>
            <a:ext cx="606300" cy="3207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5" name="Google Shape;285;p17"/>
          <p:cNvSpPr txBox="1"/>
          <p:nvPr/>
        </p:nvSpPr>
        <p:spPr>
          <a:xfrm>
            <a:off x="6952763" y="2317663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5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86" name="Google Shape;286;p17"/>
          <p:cNvSpPr txBox="1"/>
          <p:nvPr/>
        </p:nvSpPr>
        <p:spPr>
          <a:xfrm>
            <a:off x="394400" y="4365050"/>
            <a:ext cx="5020500" cy="5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→ Complexity : O(|E| + |V| log |V|)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8"/>
          <p:cNvSpPr txBox="1"/>
          <p:nvPr/>
        </p:nvSpPr>
        <p:spPr>
          <a:xfrm>
            <a:off x="311700" y="445025"/>
            <a:ext cx="7368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 dirty="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Dijkstra’s algorithm : stolen gif from Wikipedia</a:t>
            </a:r>
            <a:endParaRPr sz="3000" dirty="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92" name="Google Shape;2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0825" y="1181425"/>
            <a:ext cx="4751025" cy="372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9"/>
          <p:cNvSpPr txBox="1"/>
          <p:nvPr/>
        </p:nvSpPr>
        <p:spPr>
          <a:xfrm>
            <a:off x="311700" y="445025"/>
            <a:ext cx="5134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Harder case: with negative edges</a:t>
            </a:r>
            <a:endParaRPr sz="3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8" name="Google Shape;298;p19"/>
          <p:cNvSpPr txBox="1"/>
          <p:nvPr/>
        </p:nvSpPr>
        <p:spPr>
          <a:xfrm>
            <a:off x="347725" y="1450200"/>
            <a:ext cx="46437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Now the edges can have positive or negative weights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This only works on directed graphs, because a negative edge on an undirected graph means a negative cycle and there is no solution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(on this graph, this sum is 9)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/!\ Multiple best paths are possible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99" name="Google Shape;299;p19"/>
          <p:cNvSpPr/>
          <p:nvPr/>
        </p:nvSpPr>
        <p:spPr>
          <a:xfrm>
            <a:off x="6484350" y="22034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19"/>
          <p:cNvSpPr/>
          <p:nvPr/>
        </p:nvSpPr>
        <p:spPr>
          <a:xfrm>
            <a:off x="5766175" y="301233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19"/>
          <p:cNvSpPr/>
          <p:nvPr/>
        </p:nvSpPr>
        <p:spPr>
          <a:xfrm>
            <a:off x="5414950" y="16414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9"/>
          <p:cNvSpPr/>
          <p:nvPr/>
        </p:nvSpPr>
        <p:spPr>
          <a:xfrm>
            <a:off x="7396300" y="17047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3" name="Google Shape;303;p19"/>
          <p:cNvCxnSpPr>
            <a:stCxn id="301" idx="4"/>
            <a:endCxn id="300" idx="1"/>
          </p:cNvCxnSpPr>
          <p:nvPr/>
        </p:nvCxnSpPr>
        <p:spPr>
          <a:xfrm>
            <a:off x="5594050" y="1999600"/>
            <a:ext cx="224700" cy="10653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4" name="Google Shape;304;p19"/>
          <p:cNvCxnSpPr>
            <a:stCxn id="301" idx="5"/>
            <a:endCxn id="299" idx="2"/>
          </p:cNvCxnSpPr>
          <p:nvPr/>
        </p:nvCxnSpPr>
        <p:spPr>
          <a:xfrm>
            <a:off x="5720693" y="1947143"/>
            <a:ext cx="763800" cy="4353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5" name="Google Shape;305;p19"/>
          <p:cNvCxnSpPr>
            <a:stCxn id="299" idx="3"/>
            <a:endCxn id="300" idx="7"/>
          </p:cNvCxnSpPr>
          <p:nvPr/>
        </p:nvCxnSpPr>
        <p:spPr>
          <a:xfrm flipH="1">
            <a:off x="6071807" y="2509143"/>
            <a:ext cx="465000" cy="5556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6" name="Google Shape;306;p19"/>
          <p:cNvCxnSpPr>
            <a:stCxn id="299" idx="6"/>
            <a:endCxn id="302" idx="3"/>
          </p:cNvCxnSpPr>
          <p:nvPr/>
        </p:nvCxnSpPr>
        <p:spPr>
          <a:xfrm rot="10800000" flipH="1">
            <a:off x="6842550" y="2010500"/>
            <a:ext cx="606300" cy="3720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307" name="Google Shape;307;p19"/>
          <p:cNvSpPr/>
          <p:nvPr/>
        </p:nvSpPr>
        <p:spPr>
          <a:xfrm>
            <a:off x="6469400" y="86588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9"/>
          <p:cNvSpPr/>
          <p:nvPr/>
        </p:nvSpPr>
        <p:spPr>
          <a:xfrm>
            <a:off x="8362175" y="16414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9" name="Google Shape;309;p19"/>
          <p:cNvCxnSpPr>
            <a:stCxn id="302" idx="1"/>
            <a:endCxn id="307" idx="5"/>
          </p:cNvCxnSpPr>
          <p:nvPr/>
        </p:nvCxnSpPr>
        <p:spPr>
          <a:xfrm rot="10800000">
            <a:off x="6775257" y="1171570"/>
            <a:ext cx="673500" cy="5856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310" name="Google Shape;310;p19"/>
          <p:cNvCxnSpPr>
            <a:stCxn id="302" idx="6"/>
            <a:endCxn id="308" idx="2"/>
          </p:cNvCxnSpPr>
          <p:nvPr/>
        </p:nvCxnSpPr>
        <p:spPr>
          <a:xfrm rot="10800000" flipH="1">
            <a:off x="7754500" y="1820513"/>
            <a:ext cx="607800" cy="633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1" name="Google Shape;311;p19"/>
          <p:cNvSpPr/>
          <p:nvPr/>
        </p:nvSpPr>
        <p:spPr>
          <a:xfrm>
            <a:off x="5915275" y="29103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2" name="Google Shape;312;p19"/>
          <p:cNvCxnSpPr>
            <a:stCxn id="311" idx="5"/>
            <a:endCxn id="307" idx="1"/>
          </p:cNvCxnSpPr>
          <p:nvPr/>
        </p:nvCxnSpPr>
        <p:spPr>
          <a:xfrm>
            <a:off x="6221018" y="596780"/>
            <a:ext cx="300900" cy="3216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3" name="Google Shape;313;p19"/>
          <p:cNvSpPr/>
          <p:nvPr/>
        </p:nvSpPr>
        <p:spPr>
          <a:xfrm>
            <a:off x="7396300" y="26508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19"/>
          <p:cNvSpPr/>
          <p:nvPr/>
        </p:nvSpPr>
        <p:spPr>
          <a:xfrm>
            <a:off x="8275725" y="333618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19"/>
          <p:cNvSpPr/>
          <p:nvPr/>
        </p:nvSpPr>
        <p:spPr>
          <a:xfrm>
            <a:off x="6827600" y="34053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19"/>
          <p:cNvSpPr/>
          <p:nvPr/>
        </p:nvSpPr>
        <p:spPr>
          <a:xfrm>
            <a:off x="6192375" y="41885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7" name="Google Shape;317;p19"/>
          <p:cNvCxnSpPr>
            <a:stCxn id="313" idx="0"/>
            <a:endCxn id="302" idx="4"/>
          </p:cNvCxnSpPr>
          <p:nvPr/>
        </p:nvCxnSpPr>
        <p:spPr>
          <a:xfrm rot="10800000">
            <a:off x="7575400" y="2062813"/>
            <a:ext cx="0" cy="5880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318" name="Google Shape;318;p19"/>
          <p:cNvCxnSpPr>
            <a:stCxn id="316" idx="7"/>
            <a:endCxn id="315" idx="3"/>
          </p:cNvCxnSpPr>
          <p:nvPr/>
        </p:nvCxnSpPr>
        <p:spPr>
          <a:xfrm rot="10800000" flipH="1">
            <a:off x="6498118" y="3711170"/>
            <a:ext cx="381900" cy="5298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319" name="Google Shape;319;p19"/>
          <p:cNvCxnSpPr>
            <a:endCxn id="313" idx="3"/>
          </p:cNvCxnSpPr>
          <p:nvPr/>
        </p:nvCxnSpPr>
        <p:spPr>
          <a:xfrm rot="10800000" flipH="1">
            <a:off x="7133457" y="2956555"/>
            <a:ext cx="315300" cy="5013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320" name="Google Shape;320;p19"/>
          <p:cNvSpPr/>
          <p:nvPr/>
        </p:nvSpPr>
        <p:spPr>
          <a:xfrm>
            <a:off x="7806950" y="456886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1" name="Google Shape;321;p19"/>
          <p:cNvCxnSpPr>
            <a:endCxn id="314" idx="1"/>
          </p:cNvCxnSpPr>
          <p:nvPr/>
        </p:nvCxnSpPr>
        <p:spPr>
          <a:xfrm>
            <a:off x="7702082" y="2956645"/>
            <a:ext cx="626100" cy="4320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2" name="Google Shape;322;p19"/>
          <p:cNvCxnSpPr>
            <a:endCxn id="314" idx="2"/>
          </p:cNvCxnSpPr>
          <p:nvPr/>
        </p:nvCxnSpPr>
        <p:spPr>
          <a:xfrm rot="10800000" flipH="1">
            <a:off x="7185825" y="3515288"/>
            <a:ext cx="1089900" cy="690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323" name="Google Shape;323;p19"/>
          <p:cNvCxnSpPr>
            <a:stCxn id="320" idx="1"/>
            <a:endCxn id="315" idx="5"/>
          </p:cNvCxnSpPr>
          <p:nvPr/>
        </p:nvCxnSpPr>
        <p:spPr>
          <a:xfrm rot="10800000">
            <a:off x="7133407" y="3711120"/>
            <a:ext cx="726000" cy="9102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324" name="Google Shape;324;p19"/>
          <p:cNvCxnSpPr>
            <a:stCxn id="301" idx="7"/>
            <a:endCxn id="307" idx="3"/>
          </p:cNvCxnSpPr>
          <p:nvPr/>
        </p:nvCxnSpPr>
        <p:spPr>
          <a:xfrm rot="10800000" flipH="1">
            <a:off x="5720693" y="1171557"/>
            <a:ext cx="801300" cy="5223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325" name="Google Shape;325;p19"/>
          <p:cNvCxnSpPr>
            <a:stCxn id="300" idx="5"/>
            <a:endCxn id="315" idx="2"/>
          </p:cNvCxnSpPr>
          <p:nvPr/>
        </p:nvCxnSpPr>
        <p:spPr>
          <a:xfrm>
            <a:off x="6071918" y="3318080"/>
            <a:ext cx="755700" cy="2664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6" name="Google Shape;326;p19"/>
          <p:cNvSpPr txBox="1"/>
          <p:nvPr/>
        </p:nvSpPr>
        <p:spPr>
          <a:xfrm>
            <a:off x="6232338" y="412575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3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27" name="Google Shape;327;p19"/>
          <p:cNvSpPr txBox="1"/>
          <p:nvPr/>
        </p:nvSpPr>
        <p:spPr>
          <a:xfrm>
            <a:off x="6841713" y="18292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5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28" name="Google Shape;328;p19"/>
          <p:cNvSpPr txBox="1"/>
          <p:nvPr/>
        </p:nvSpPr>
        <p:spPr>
          <a:xfrm>
            <a:off x="6590563" y="38466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4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29" name="Google Shape;329;p19"/>
          <p:cNvSpPr txBox="1"/>
          <p:nvPr/>
        </p:nvSpPr>
        <p:spPr>
          <a:xfrm>
            <a:off x="7133438" y="4090575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8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30" name="Google Shape;330;p19"/>
          <p:cNvSpPr txBox="1"/>
          <p:nvPr/>
        </p:nvSpPr>
        <p:spPr>
          <a:xfrm>
            <a:off x="6148875" y="3396475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2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31" name="Google Shape;331;p19"/>
          <p:cNvSpPr txBox="1"/>
          <p:nvPr/>
        </p:nvSpPr>
        <p:spPr>
          <a:xfrm>
            <a:off x="7508163" y="3495088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-1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32" name="Google Shape;332;p19"/>
          <p:cNvSpPr txBox="1"/>
          <p:nvPr/>
        </p:nvSpPr>
        <p:spPr>
          <a:xfrm>
            <a:off x="5291088" y="2368538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8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33" name="Google Shape;333;p19"/>
          <p:cNvSpPr txBox="1"/>
          <p:nvPr/>
        </p:nvSpPr>
        <p:spPr>
          <a:xfrm>
            <a:off x="7792513" y="14758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-2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34" name="Google Shape;334;p19"/>
          <p:cNvSpPr txBox="1"/>
          <p:nvPr/>
        </p:nvSpPr>
        <p:spPr>
          <a:xfrm>
            <a:off x="7508163" y="21528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4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35" name="Google Shape;335;p19"/>
          <p:cNvSpPr txBox="1"/>
          <p:nvPr/>
        </p:nvSpPr>
        <p:spPr>
          <a:xfrm>
            <a:off x="7835788" y="280525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5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36" name="Google Shape;336;p19"/>
          <p:cNvSpPr txBox="1"/>
          <p:nvPr/>
        </p:nvSpPr>
        <p:spPr>
          <a:xfrm>
            <a:off x="6935463" y="29142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3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37" name="Google Shape;337;p19"/>
          <p:cNvSpPr txBox="1"/>
          <p:nvPr/>
        </p:nvSpPr>
        <p:spPr>
          <a:xfrm>
            <a:off x="6212263" y="2685463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4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38" name="Google Shape;338;p19"/>
          <p:cNvSpPr txBox="1"/>
          <p:nvPr/>
        </p:nvSpPr>
        <p:spPr>
          <a:xfrm>
            <a:off x="5928950" y="18292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3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39" name="Google Shape;339;p19"/>
          <p:cNvSpPr txBox="1"/>
          <p:nvPr/>
        </p:nvSpPr>
        <p:spPr>
          <a:xfrm>
            <a:off x="5871763" y="1022713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2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40" name="Google Shape;340;p19"/>
          <p:cNvSpPr txBox="1"/>
          <p:nvPr/>
        </p:nvSpPr>
        <p:spPr>
          <a:xfrm>
            <a:off x="7035763" y="1120025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9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341" name="Google Shape;341;p19"/>
          <p:cNvCxnSpPr>
            <a:stCxn id="299" idx="5"/>
            <a:endCxn id="313" idx="2"/>
          </p:cNvCxnSpPr>
          <p:nvPr/>
        </p:nvCxnSpPr>
        <p:spPr>
          <a:xfrm>
            <a:off x="6790093" y="2509143"/>
            <a:ext cx="606300" cy="3207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2" name="Google Shape;342;p19"/>
          <p:cNvSpPr txBox="1"/>
          <p:nvPr/>
        </p:nvSpPr>
        <p:spPr>
          <a:xfrm>
            <a:off x="6952763" y="2317663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-6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0"/>
          <p:cNvSpPr txBox="1"/>
          <p:nvPr/>
        </p:nvSpPr>
        <p:spPr>
          <a:xfrm>
            <a:off x="311700" y="445025"/>
            <a:ext cx="5134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Bellman-Ford algorithm</a:t>
            </a:r>
            <a:endParaRPr sz="3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48" name="Google Shape;348;p20"/>
          <p:cNvSpPr txBox="1"/>
          <p:nvPr/>
        </p:nvSpPr>
        <p:spPr>
          <a:xfrm>
            <a:off x="201600" y="1120025"/>
            <a:ext cx="5089500" cy="31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Average"/>
              <a:buChar char="●"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This algorithm marks all the nodes as infinitely far from the starting node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Average"/>
              <a:buChar char="●"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It then executes |V| </a:t>
            </a:r>
            <a:r>
              <a:rPr lang="fr" sz="1800" i="1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relaxations</a:t>
            </a:r>
            <a:endParaRPr sz="1800" i="1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Average"/>
              <a:buChar char="●"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A </a:t>
            </a:r>
            <a:r>
              <a:rPr lang="fr" sz="1800" i="1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relaxation</a:t>
            </a: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 browses each edge to check if it can improve the current distance of one of its ends to the center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Average"/>
              <a:buChar char="●"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If at the end, progress can still be made, the graph contains a negative cycle</a:t>
            </a: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49" name="Google Shape;349;p20"/>
          <p:cNvSpPr/>
          <p:nvPr/>
        </p:nvSpPr>
        <p:spPr>
          <a:xfrm>
            <a:off x="6484350" y="22034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9FC5E8"/>
                </a:solidFill>
              </a:rPr>
              <a:t>8</a:t>
            </a:r>
            <a:endParaRPr>
              <a:solidFill>
                <a:srgbClr val="9FC5E8"/>
              </a:solidFill>
            </a:endParaRPr>
          </a:p>
        </p:txBody>
      </p:sp>
      <p:sp>
        <p:nvSpPr>
          <p:cNvPr id="350" name="Google Shape;350;p20"/>
          <p:cNvSpPr/>
          <p:nvPr/>
        </p:nvSpPr>
        <p:spPr>
          <a:xfrm>
            <a:off x="5766175" y="301233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A9999"/>
                </a:solidFill>
              </a:rPr>
              <a:t>12</a:t>
            </a:r>
            <a:endParaRPr>
              <a:solidFill>
                <a:srgbClr val="EA9999"/>
              </a:solidFill>
            </a:endParaRPr>
          </a:p>
        </p:txBody>
      </p:sp>
      <p:sp>
        <p:nvSpPr>
          <p:cNvPr id="351" name="Google Shape;351;p20"/>
          <p:cNvSpPr/>
          <p:nvPr/>
        </p:nvSpPr>
        <p:spPr>
          <a:xfrm>
            <a:off x="5414950" y="1641400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9FC5E8"/>
                </a:solidFill>
              </a:rPr>
              <a:t>5</a:t>
            </a:r>
            <a:endParaRPr>
              <a:solidFill>
                <a:srgbClr val="9FC5E8"/>
              </a:solidFill>
            </a:endParaRPr>
          </a:p>
        </p:txBody>
      </p:sp>
      <p:sp>
        <p:nvSpPr>
          <p:cNvPr id="352" name="Google Shape;352;p20"/>
          <p:cNvSpPr/>
          <p:nvPr/>
        </p:nvSpPr>
        <p:spPr>
          <a:xfrm>
            <a:off x="7396300" y="17047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A9999"/>
                </a:solidFill>
              </a:rPr>
              <a:t>12</a:t>
            </a:r>
            <a:endParaRPr>
              <a:solidFill>
                <a:srgbClr val="EA9999"/>
              </a:solidFill>
            </a:endParaRPr>
          </a:p>
        </p:txBody>
      </p:sp>
      <p:cxnSp>
        <p:nvCxnSpPr>
          <p:cNvPr id="353" name="Google Shape;353;p20"/>
          <p:cNvCxnSpPr>
            <a:stCxn id="351" idx="4"/>
            <a:endCxn id="350" idx="1"/>
          </p:cNvCxnSpPr>
          <p:nvPr/>
        </p:nvCxnSpPr>
        <p:spPr>
          <a:xfrm>
            <a:off x="5594050" y="1999600"/>
            <a:ext cx="224700" cy="10653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4" name="Google Shape;354;p20"/>
          <p:cNvCxnSpPr>
            <a:stCxn id="351" idx="5"/>
            <a:endCxn id="349" idx="2"/>
          </p:cNvCxnSpPr>
          <p:nvPr/>
        </p:nvCxnSpPr>
        <p:spPr>
          <a:xfrm>
            <a:off x="5720693" y="1947143"/>
            <a:ext cx="763800" cy="4353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5" name="Google Shape;355;p20"/>
          <p:cNvCxnSpPr>
            <a:stCxn id="349" idx="3"/>
            <a:endCxn id="350" idx="7"/>
          </p:cNvCxnSpPr>
          <p:nvPr/>
        </p:nvCxnSpPr>
        <p:spPr>
          <a:xfrm flipH="1">
            <a:off x="6071807" y="2509143"/>
            <a:ext cx="465000" cy="5556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6" name="Google Shape;356;p20"/>
          <p:cNvCxnSpPr>
            <a:stCxn id="349" idx="6"/>
            <a:endCxn id="352" idx="3"/>
          </p:cNvCxnSpPr>
          <p:nvPr/>
        </p:nvCxnSpPr>
        <p:spPr>
          <a:xfrm rot="10800000" flipH="1">
            <a:off x="6842550" y="2010500"/>
            <a:ext cx="606300" cy="3720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357" name="Google Shape;357;p20"/>
          <p:cNvSpPr/>
          <p:nvPr/>
        </p:nvSpPr>
        <p:spPr>
          <a:xfrm>
            <a:off x="6469400" y="86588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9FC5E8"/>
                </a:solidFill>
              </a:rPr>
              <a:t>3</a:t>
            </a:r>
            <a:endParaRPr>
              <a:solidFill>
                <a:srgbClr val="9FC5E8"/>
              </a:solidFill>
            </a:endParaRPr>
          </a:p>
        </p:txBody>
      </p:sp>
      <p:sp>
        <p:nvSpPr>
          <p:cNvPr id="358" name="Google Shape;358;p20"/>
          <p:cNvSpPr/>
          <p:nvPr/>
        </p:nvSpPr>
        <p:spPr>
          <a:xfrm>
            <a:off x="8362175" y="16414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A9999"/>
                </a:solidFill>
              </a:rPr>
              <a:t>10</a:t>
            </a:r>
            <a:endParaRPr>
              <a:solidFill>
                <a:srgbClr val="EA9999"/>
              </a:solidFill>
            </a:endParaRPr>
          </a:p>
        </p:txBody>
      </p:sp>
      <p:cxnSp>
        <p:nvCxnSpPr>
          <p:cNvPr id="359" name="Google Shape;359;p20"/>
          <p:cNvCxnSpPr>
            <a:stCxn id="352" idx="1"/>
            <a:endCxn id="357" idx="5"/>
          </p:cNvCxnSpPr>
          <p:nvPr/>
        </p:nvCxnSpPr>
        <p:spPr>
          <a:xfrm rot="10800000">
            <a:off x="6775257" y="1171570"/>
            <a:ext cx="673500" cy="5856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360" name="Google Shape;360;p20"/>
          <p:cNvCxnSpPr>
            <a:stCxn id="352" idx="6"/>
            <a:endCxn id="358" idx="2"/>
          </p:cNvCxnSpPr>
          <p:nvPr/>
        </p:nvCxnSpPr>
        <p:spPr>
          <a:xfrm rot="10800000" flipH="1">
            <a:off x="7754500" y="1820513"/>
            <a:ext cx="607800" cy="633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1" name="Google Shape;361;p20"/>
          <p:cNvSpPr/>
          <p:nvPr/>
        </p:nvSpPr>
        <p:spPr>
          <a:xfrm>
            <a:off x="5915275" y="29103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B6D7A8"/>
                </a:solidFill>
              </a:rPr>
              <a:t>0</a:t>
            </a:r>
            <a:endParaRPr>
              <a:solidFill>
                <a:srgbClr val="B6D7A8"/>
              </a:solidFill>
            </a:endParaRPr>
          </a:p>
        </p:txBody>
      </p:sp>
      <p:cxnSp>
        <p:nvCxnSpPr>
          <p:cNvPr id="362" name="Google Shape;362;p20"/>
          <p:cNvCxnSpPr>
            <a:stCxn id="361" idx="5"/>
            <a:endCxn id="357" idx="1"/>
          </p:cNvCxnSpPr>
          <p:nvPr/>
        </p:nvCxnSpPr>
        <p:spPr>
          <a:xfrm>
            <a:off x="6221018" y="596780"/>
            <a:ext cx="300900" cy="3216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3" name="Google Shape;363;p20"/>
          <p:cNvSpPr/>
          <p:nvPr/>
        </p:nvSpPr>
        <p:spPr>
          <a:xfrm>
            <a:off x="7396300" y="26508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9FC5E8"/>
                </a:solidFill>
              </a:rPr>
              <a:t>2</a:t>
            </a:r>
            <a:endParaRPr>
              <a:solidFill>
                <a:srgbClr val="9FC5E8"/>
              </a:solidFill>
            </a:endParaRPr>
          </a:p>
        </p:txBody>
      </p:sp>
      <p:sp>
        <p:nvSpPr>
          <p:cNvPr id="364" name="Google Shape;364;p20"/>
          <p:cNvSpPr/>
          <p:nvPr/>
        </p:nvSpPr>
        <p:spPr>
          <a:xfrm>
            <a:off x="8275725" y="3336188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A9999"/>
                </a:solidFill>
              </a:rPr>
              <a:t>7</a:t>
            </a:r>
            <a:endParaRPr>
              <a:solidFill>
                <a:srgbClr val="EA9999"/>
              </a:solidFill>
            </a:endParaRPr>
          </a:p>
        </p:txBody>
      </p:sp>
      <p:sp>
        <p:nvSpPr>
          <p:cNvPr id="365" name="Google Shape;365;p20"/>
          <p:cNvSpPr/>
          <p:nvPr/>
        </p:nvSpPr>
        <p:spPr>
          <a:xfrm>
            <a:off x="6827600" y="34053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9FC5E8"/>
                </a:solidFill>
              </a:rPr>
              <a:t>5</a:t>
            </a:r>
            <a:endParaRPr>
              <a:solidFill>
                <a:srgbClr val="9FC5E8"/>
              </a:solidFill>
            </a:endParaRPr>
          </a:p>
        </p:txBody>
      </p:sp>
      <p:sp>
        <p:nvSpPr>
          <p:cNvPr id="366" name="Google Shape;366;p20"/>
          <p:cNvSpPr/>
          <p:nvPr/>
        </p:nvSpPr>
        <p:spPr>
          <a:xfrm>
            <a:off x="6192375" y="418851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B6D7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B6D7A8"/>
                </a:solidFill>
              </a:rPr>
              <a:t>9</a:t>
            </a:r>
            <a:endParaRPr>
              <a:solidFill>
                <a:srgbClr val="B6D7A8"/>
              </a:solidFill>
            </a:endParaRPr>
          </a:p>
        </p:txBody>
      </p:sp>
      <p:cxnSp>
        <p:nvCxnSpPr>
          <p:cNvPr id="367" name="Google Shape;367;p20"/>
          <p:cNvCxnSpPr>
            <a:stCxn id="363" idx="0"/>
            <a:endCxn id="352" idx="4"/>
          </p:cNvCxnSpPr>
          <p:nvPr/>
        </p:nvCxnSpPr>
        <p:spPr>
          <a:xfrm rot="10800000">
            <a:off x="7575400" y="2062813"/>
            <a:ext cx="0" cy="5880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368" name="Google Shape;368;p20"/>
          <p:cNvCxnSpPr>
            <a:stCxn id="366" idx="7"/>
            <a:endCxn id="365" idx="3"/>
          </p:cNvCxnSpPr>
          <p:nvPr/>
        </p:nvCxnSpPr>
        <p:spPr>
          <a:xfrm rot="10800000" flipH="1">
            <a:off x="6498118" y="3711170"/>
            <a:ext cx="381900" cy="5298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369" name="Google Shape;369;p20"/>
          <p:cNvCxnSpPr>
            <a:endCxn id="363" idx="3"/>
          </p:cNvCxnSpPr>
          <p:nvPr/>
        </p:nvCxnSpPr>
        <p:spPr>
          <a:xfrm rot="10800000" flipH="1">
            <a:off x="7133457" y="2956555"/>
            <a:ext cx="315300" cy="5013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370" name="Google Shape;370;p20"/>
          <p:cNvSpPr/>
          <p:nvPr/>
        </p:nvSpPr>
        <p:spPr>
          <a:xfrm>
            <a:off x="7806950" y="4568863"/>
            <a:ext cx="358200" cy="358200"/>
          </a:xfrm>
          <a:prstGeom prst="ellipse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EA9999"/>
                </a:solidFill>
              </a:rPr>
              <a:t>13</a:t>
            </a:r>
            <a:endParaRPr>
              <a:solidFill>
                <a:srgbClr val="EA9999"/>
              </a:solidFill>
            </a:endParaRPr>
          </a:p>
        </p:txBody>
      </p:sp>
      <p:cxnSp>
        <p:nvCxnSpPr>
          <p:cNvPr id="371" name="Google Shape;371;p20"/>
          <p:cNvCxnSpPr>
            <a:endCxn id="364" idx="1"/>
          </p:cNvCxnSpPr>
          <p:nvPr/>
        </p:nvCxnSpPr>
        <p:spPr>
          <a:xfrm>
            <a:off x="7702082" y="2956645"/>
            <a:ext cx="626100" cy="4320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2" name="Google Shape;372;p20"/>
          <p:cNvCxnSpPr>
            <a:endCxn id="364" idx="2"/>
          </p:cNvCxnSpPr>
          <p:nvPr/>
        </p:nvCxnSpPr>
        <p:spPr>
          <a:xfrm rot="10800000" flipH="1">
            <a:off x="7185825" y="3515288"/>
            <a:ext cx="1089900" cy="690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373" name="Google Shape;373;p20"/>
          <p:cNvCxnSpPr>
            <a:stCxn id="370" idx="1"/>
            <a:endCxn id="365" idx="5"/>
          </p:cNvCxnSpPr>
          <p:nvPr/>
        </p:nvCxnSpPr>
        <p:spPr>
          <a:xfrm rot="10800000">
            <a:off x="7133407" y="3711120"/>
            <a:ext cx="726000" cy="9102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374" name="Google Shape;374;p20"/>
          <p:cNvCxnSpPr>
            <a:stCxn id="351" idx="7"/>
            <a:endCxn id="357" idx="3"/>
          </p:cNvCxnSpPr>
          <p:nvPr/>
        </p:nvCxnSpPr>
        <p:spPr>
          <a:xfrm rot="10800000" flipH="1">
            <a:off x="5720693" y="1171557"/>
            <a:ext cx="801300" cy="5223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375" name="Google Shape;375;p20"/>
          <p:cNvCxnSpPr>
            <a:stCxn id="350" idx="5"/>
            <a:endCxn id="365" idx="2"/>
          </p:cNvCxnSpPr>
          <p:nvPr/>
        </p:nvCxnSpPr>
        <p:spPr>
          <a:xfrm>
            <a:off x="6071918" y="3318080"/>
            <a:ext cx="755700" cy="266400"/>
          </a:xfrm>
          <a:prstGeom prst="straightConnector1">
            <a:avLst/>
          </a:prstGeom>
          <a:noFill/>
          <a:ln w="19050" cap="flat" cmpd="sng">
            <a:solidFill>
              <a:srgbClr val="EA999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6" name="Google Shape;376;p20"/>
          <p:cNvSpPr txBox="1"/>
          <p:nvPr/>
        </p:nvSpPr>
        <p:spPr>
          <a:xfrm>
            <a:off x="6232338" y="412575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3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77" name="Google Shape;377;p20"/>
          <p:cNvSpPr txBox="1"/>
          <p:nvPr/>
        </p:nvSpPr>
        <p:spPr>
          <a:xfrm>
            <a:off x="6841713" y="18292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5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78" name="Google Shape;378;p20"/>
          <p:cNvSpPr txBox="1"/>
          <p:nvPr/>
        </p:nvSpPr>
        <p:spPr>
          <a:xfrm>
            <a:off x="6590563" y="38466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4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79" name="Google Shape;379;p20"/>
          <p:cNvSpPr txBox="1"/>
          <p:nvPr/>
        </p:nvSpPr>
        <p:spPr>
          <a:xfrm>
            <a:off x="7133438" y="4090575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8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80" name="Google Shape;380;p20"/>
          <p:cNvSpPr txBox="1"/>
          <p:nvPr/>
        </p:nvSpPr>
        <p:spPr>
          <a:xfrm>
            <a:off x="6148875" y="3396475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2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81" name="Google Shape;381;p20"/>
          <p:cNvSpPr txBox="1"/>
          <p:nvPr/>
        </p:nvSpPr>
        <p:spPr>
          <a:xfrm>
            <a:off x="7508163" y="3495088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-1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82" name="Google Shape;382;p20"/>
          <p:cNvSpPr txBox="1"/>
          <p:nvPr/>
        </p:nvSpPr>
        <p:spPr>
          <a:xfrm>
            <a:off x="5291088" y="2368538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8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83" name="Google Shape;383;p20"/>
          <p:cNvSpPr txBox="1"/>
          <p:nvPr/>
        </p:nvSpPr>
        <p:spPr>
          <a:xfrm>
            <a:off x="7792513" y="14758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-2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84" name="Google Shape;384;p20"/>
          <p:cNvSpPr txBox="1"/>
          <p:nvPr/>
        </p:nvSpPr>
        <p:spPr>
          <a:xfrm>
            <a:off x="7508163" y="21528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4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85" name="Google Shape;385;p20"/>
          <p:cNvSpPr txBox="1"/>
          <p:nvPr/>
        </p:nvSpPr>
        <p:spPr>
          <a:xfrm>
            <a:off x="7835788" y="280525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5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86" name="Google Shape;386;p20"/>
          <p:cNvSpPr txBox="1"/>
          <p:nvPr/>
        </p:nvSpPr>
        <p:spPr>
          <a:xfrm>
            <a:off x="6935463" y="29142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3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87" name="Google Shape;387;p20"/>
          <p:cNvSpPr txBox="1"/>
          <p:nvPr/>
        </p:nvSpPr>
        <p:spPr>
          <a:xfrm>
            <a:off x="6212263" y="2685463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4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88" name="Google Shape;388;p20"/>
          <p:cNvSpPr txBox="1"/>
          <p:nvPr/>
        </p:nvSpPr>
        <p:spPr>
          <a:xfrm>
            <a:off x="5928950" y="1829200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3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89" name="Google Shape;389;p20"/>
          <p:cNvSpPr txBox="1"/>
          <p:nvPr/>
        </p:nvSpPr>
        <p:spPr>
          <a:xfrm>
            <a:off x="5871763" y="1022713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2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90" name="Google Shape;390;p20"/>
          <p:cNvSpPr txBox="1"/>
          <p:nvPr/>
        </p:nvSpPr>
        <p:spPr>
          <a:xfrm>
            <a:off x="7035763" y="1120025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EA9999"/>
                </a:solidFill>
                <a:latin typeface="Average"/>
                <a:ea typeface="Average"/>
                <a:cs typeface="Average"/>
                <a:sym typeface="Average"/>
              </a:rPr>
              <a:t>9</a:t>
            </a:r>
            <a:endParaRPr sz="1600">
              <a:solidFill>
                <a:srgbClr val="EA9999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391" name="Google Shape;391;p20"/>
          <p:cNvCxnSpPr>
            <a:stCxn id="349" idx="5"/>
            <a:endCxn id="363" idx="2"/>
          </p:cNvCxnSpPr>
          <p:nvPr/>
        </p:nvCxnSpPr>
        <p:spPr>
          <a:xfrm>
            <a:off x="6790093" y="2509143"/>
            <a:ext cx="606300" cy="320700"/>
          </a:xfrm>
          <a:prstGeom prst="straightConnector1">
            <a:avLst/>
          </a:prstGeom>
          <a:noFill/>
          <a:ln w="28575" cap="flat" cmpd="sng">
            <a:solidFill>
              <a:srgbClr val="9FC5E8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92" name="Google Shape;392;p20"/>
          <p:cNvSpPr txBox="1"/>
          <p:nvPr/>
        </p:nvSpPr>
        <p:spPr>
          <a:xfrm>
            <a:off x="6952763" y="2317663"/>
            <a:ext cx="4452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9FC5E8"/>
                </a:solidFill>
                <a:latin typeface="Average"/>
                <a:ea typeface="Average"/>
                <a:cs typeface="Average"/>
                <a:sym typeface="Average"/>
              </a:rPr>
              <a:t>-6</a:t>
            </a:r>
            <a:endParaRPr sz="1600">
              <a:solidFill>
                <a:srgbClr val="9FC5E8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393" name="Google Shape;393;p20"/>
          <p:cNvSpPr txBox="1"/>
          <p:nvPr/>
        </p:nvSpPr>
        <p:spPr>
          <a:xfrm>
            <a:off x="311700" y="4254725"/>
            <a:ext cx="36423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800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→ Complexity : O(|E| * |V|)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More algorithms</a:t>
            </a:r>
            <a:endParaRPr/>
          </a:p>
        </p:txBody>
      </p:sp>
      <p:sp>
        <p:nvSpPr>
          <p:cNvPr id="399" name="Google Shape;399;p21"/>
          <p:cNvSpPr txBox="1">
            <a:spLocks noGrp="1"/>
          </p:cNvSpPr>
          <p:nvPr>
            <p:ph type="body" idx="1"/>
          </p:nvPr>
        </p:nvSpPr>
        <p:spPr>
          <a:xfrm>
            <a:off x="1646550" y="1419050"/>
            <a:ext cx="5850900" cy="260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fr">
                <a:solidFill>
                  <a:srgbClr val="F3F3F3"/>
                </a:solidFill>
              </a:rPr>
              <a:t>Depth-first search (in a tree):</a:t>
            </a:r>
            <a:endParaRPr>
              <a:solidFill>
                <a:srgbClr val="F3F3F3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F3F3F3"/>
              </a:buClr>
              <a:buSzPts val="1800"/>
              <a:buChar char="●"/>
            </a:pPr>
            <a:r>
              <a:rPr lang="fr">
                <a:solidFill>
                  <a:srgbClr val="F3F3F3"/>
                </a:solidFill>
              </a:rPr>
              <a:t>Floyd-Warshall (shortest path between any pair of nodes): </a:t>
            </a:r>
            <a:r>
              <a:rPr lang="fr" u="sng">
                <a:solidFill>
                  <a:schemeClr val="hlink"/>
                </a:solidFill>
                <a:hlinkClick r:id="rId3"/>
              </a:rPr>
              <a:t>https://en.wikipedia.org/wiki/Floyd_Warshall</a:t>
            </a:r>
            <a:r>
              <a:rPr lang="fr">
                <a:solidFill>
                  <a:srgbClr val="F3F3F3"/>
                </a:solidFill>
              </a:rPr>
              <a:t> </a:t>
            </a:r>
            <a:endParaRPr>
              <a:solidFill>
                <a:srgbClr val="F3F3F3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Clr>
                <a:srgbClr val="F3F3F3"/>
              </a:buClr>
              <a:buSzPts val="1800"/>
              <a:buChar char="●"/>
            </a:pPr>
            <a:r>
              <a:rPr lang="fr">
                <a:solidFill>
                  <a:srgbClr val="F3F3F3"/>
                </a:solidFill>
              </a:rPr>
              <a:t>A* (extension of Dijkstra with heuristics): </a:t>
            </a:r>
            <a:r>
              <a:rPr lang="fr" u="sng">
                <a:solidFill>
                  <a:schemeClr val="hlink"/>
                </a:solidFill>
                <a:hlinkClick r:id="rId4"/>
              </a:rPr>
              <a:t>https://en.wikipedia.org/wiki/A*_search_algorithm</a:t>
            </a:r>
            <a:r>
              <a:rPr lang="fr">
                <a:solidFill>
                  <a:srgbClr val="F3F3F3"/>
                </a:solidFill>
              </a:rPr>
              <a:t> - we will probably talk about it later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578</Words>
  <Application>Microsoft Office PowerPoint</Application>
  <PresentationFormat>On-screen Show (16:9)</PresentationFormat>
  <Paragraphs>152</Paragraphs>
  <Slides>11</Slides>
  <Notes>11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Oswald</vt:lpstr>
      <vt:lpstr>Arial</vt:lpstr>
      <vt:lpstr>Average</vt:lpstr>
      <vt:lpstr>Slate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More algorithms</vt:lpstr>
      <vt:lpstr>Goodbye</vt:lpstr>
      <vt:lpstr>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Adriaan Lecorche</cp:lastModifiedBy>
  <cp:revision>1</cp:revision>
  <dcterms:modified xsi:type="dcterms:W3CDTF">2023-03-14T01:13:16Z</dcterms:modified>
</cp:coreProperties>
</file>